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76"/>
  </p:handoutMasterIdLst>
  <p:sldIdLst>
    <p:sldId id="256" r:id="rId2"/>
    <p:sldId id="258" r:id="rId3"/>
    <p:sldId id="260" r:id="rId4"/>
    <p:sldId id="261" r:id="rId5"/>
    <p:sldId id="262" r:id="rId6"/>
    <p:sldId id="263" r:id="rId7"/>
    <p:sldId id="264" r:id="rId8"/>
    <p:sldId id="265" r:id="rId9"/>
    <p:sldId id="266" r:id="rId10"/>
    <p:sldId id="269" r:id="rId11"/>
    <p:sldId id="268" r:id="rId12"/>
    <p:sldId id="267" r:id="rId13"/>
    <p:sldId id="270" r:id="rId14"/>
    <p:sldId id="271" r:id="rId15"/>
    <p:sldId id="274" r:id="rId16"/>
    <p:sldId id="272" r:id="rId17"/>
    <p:sldId id="275" r:id="rId18"/>
    <p:sldId id="273" r:id="rId19"/>
    <p:sldId id="277" r:id="rId20"/>
    <p:sldId id="276" r:id="rId21"/>
    <p:sldId id="282" r:id="rId22"/>
    <p:sldId id="281" r:id="rId23"/>
    <p:sldId id="278" r:id="rId24"/>
    <p:sldId id="280" r:id="rId25"/>
    <p:sldId id="283" r:id="rId26"/>
    <p:sldId id="279" r:id="rId27"/>
    <p:sldId id="287" r:id="rId28"/>
    <p:sldId id="288" r:id="rId29"/>
    <p:sldId id="284" r:id="rId30"/>
    <p:sldId id="286" r:id="rId31"/>
    <p:sldId id="285" r:id="rId32"/>
    <p:sldId id="289" r:id="rId33"/>
    <p:sldId id="294" r:id="rId34"/>
    <p:sldId id="290" r:id="rId35"/>
    <p:sldId id="293" r:id="rId36"/>
    <p:sldId id="292" r:id="rId37"/>
    <p:sldId id="291" r:id="rId38"/>
    <p:sldId id="295" r:id="rId39"/>
    <p:sldId id="296" r:id="rId40"/>
    <p:sldId id="300" r:id="rId41"/>
    <p:sldId id="297" r:id="rId42"/>
    <p:sldId id="302" r:id="rId43"/>
    <p:sldId id="301" r:id="rId44"/>
    <p:sldId id="299" r:id="rId45"/>
    <p:sldId id="298" r:id="rId46"/>
    <p:sldId id="303" r:id="rId47"/>
    <p:sldId id="304" r:id="rId48"/>
    <p:sldId id="309" r:id="rId49"/>
    <p:sldId id="305" r:id="rId50"/>
    <p:sldId id="306" r:id="rId51"/>
    <p:sldId id="310" r:id="rId52"/>
    <p:sldId id="308" r:id="rId53"/>
    <p:sldId id="307" r:id="rId54"/>
    <p:sldId id="312" r:id="rId55"/>
    <p:sldId id="311" r:id="rId56"/>
    <p:sldId id="314" r:id="rId57"/>
    <p:sldId id="313" r:id="rId58"/>
    <p:sldId id="315" r:id="rId59"/>
    <p:sldId id="316" r:id="rId60"/>
    <p:sldId id="317" r:id="rId61"/>
    <p:sldId id="318" r:id="rId62"/>
    <p:sldId id="322" r:id="rId63"/>
    <p:sldId id="323" r:id="rId64"/>
    <p:sldId id="321" r:id="rId65"/>
    <p:sldId id="320" r:id="rId66"/>
    <p:sldId id="324" r:id="rId67"/>
    <p:sldId id="325" r:id="rId68"/>
    <p:sldId id="319" r:id="rId69"/>
    <p:sldId id="326" r:id="rId70"/>
    <p:sldId id="327" r:id="rId71"/>
    <p:sldId id="328" r:id="rId72"/>
    <p:sldId id="330" r:id="rId73"/>
    <p:sldId id="329" r:id="rId74"/>
    <p:sldId id="331" r:id="rId75"/>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4820"/>
          </a:xfrm>
          <a:prstGeom prst="rect">
            <a:avLst/>
          </a:prstGeom>
        </p:spPr>
        <p:txBody>
          <a:bodyPr vert="horz" lIns="91440" tIns="45720" rIns="91440" bIns="45720" rtlCol="0"/>
          <a:lstStyle>
            <a:lvl1pPr algn="r">
              <a:defRPr sz="1200"/>
            </a:lvl1pPr>
          </a:lstStyle>
          <a:p>
            <a:fld id="{054A734B-7B97-4BBD-8466-2F5CB6393005}" type="datetimeFigureOut">
              <a:rPr lang="en-US" smtClean="0"/>
              <a:t>3/29/2017</a:t>
            </a:fld>
            <a:endParaRPr lang="en-US"/>
          </a:p>
        </p:txBody>
      </p:sp>
      <p:sp>
        <p:nvSpPr>
          <p:cNvPr id="4" name="Footer Placeholder 3"/>
          <p:cNvSpPr>
            <a:spLocks noGrp="1"/>
          </p:cNvSpPr>
          <p:nvPr>
            <p:ph type="ftr" sz="quarter" idx="2"/>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967"/>
            <a:ext cx="2971800" cy="464820"/>
          </a:xfrm>
          <a:prstGeom prst="rect">
            <a:avLst/>
          </a:prstGeom>
        </p:spPr>
        <p:txBody>
          <a:bodyPr vert="horz" lIns="91440" tIns="45720" rIns="91440" bIns="45720" rtlCol="0" anchor="b"/>
          <a:lstStyle>
            <a:lvl1pPr algn="r">
              <a:defRPr sz="1200"/>
            </a:lvl1pPr>
          </a:lstStyle>
          <a:p>
            <a:fld id="{081DBC3D-B759-4476-9423-8C472F7181D1}" type="slidenum">
              <a:rPr lang="en-US" smtClean="0"/>
              <a:t>‹#›</a:t>
            </a:fld>
            <a:endParaRPr lang="en-US"/>
          </a:p>
        </p:txBody>
      </p:sp>
    </p:spTree>
    <p:extLst>
      <p:ext uri="{BB962C8B-B14F-4D97-AF65-F5344CB8AC3E}">
        <p14:creationId xmlns:p14="http://schemas.microsoft.com/office/powerpoint/2010/main" val="189051571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758BE59-5597-4172-AE15-D8F1DA840B88}" type="datetimeFigureOut">
              <a:rPr lang="en-US" smtClean="0"/>
              <a:t>3/29/2017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3113968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58BE59-5597-4172-AE15-D8F1DA840B88}" type="datetimeFigureOut">
              <a:rPr lang="en-US" smtClean="0"/>
              <a:t>3/29/2017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3692811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58BE59-5597-4172-AE15-D8F1DA840B88}" type="datetimeFigureOut">
              <a:rPr lang="en-US" smtClean="0"/>
              <a:t>3/29/2017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7523379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58BE59-5597-4172-AE15-D8F1DA840B88}" type="datetimeFigureOut">
              <a:rPr lang="en-US" smtClean="0"/>
              <a:t>3/29/2017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0934005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758BE59-5597-4172-AE15-D8F1DA840B88}" type="datetimeFigureOut">
              <a:rPr lang="en-US" smtClean="0"/>
              <a:t>3/29/2017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21016205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758BE59-5597-4172-AE15-D8F1DA840B88}" type="datetimeFigureOut">
              <a:rPr lang="en-US" smtClean="0"/>
              <a:t>3/29/2017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0687732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758BE59-5597-4172-AE15-D8F1DA840B88}" type="datetimeFigureOut">
              <a:rPr lang="en-US" smtClean="0"/>
              <a:t>3/29/2017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26670675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758BE59-5597-4172-AE15-D8F1DA840B88}" type="datetimeFigureOut">
              <a:rPr lang="en-US" smtClean="0"/>
              <a:t>3/29/2017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15166840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58BE59-5597-4172-AE15-D8F1DA840B88}" type="datetimeFigureOut">
              <a:rPr lang="en-US" smtClean="0"/>
              <a:t>3/29/2017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2621183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58BE59-5597-4172-AE15-D8F1DA840B88}" type="datetimeFigureOut">
              <a:rPr lang="en-US" smtClean="0"/>
              <a:t>3/29/2017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7657330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58BE59-5597-4172-AE15-D8F1DA840B88}" type="datetimeFigureOut">
              <a:rPr lang="en-US" smtClean="0"/>
              <a:t>3/29/2017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7427221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58BE59-5597-4172-AE15-D8F1DA840B88}" type="datetimeFigureOut">
              <a:rPr lang="en-US" smtClean="0"/>
              <a:t>3/29/2017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3267A1-1643-4B82-A5AF-AC76A06D4DEB}" type="slidenum">
              <a:rPr lang="en-US" smtClean="0"/>
              <a:t>‹#›</a:t>
            </a:fld>
            <a:endParaRPr lang="en-US"/>
          </a:p>
        </p:txBody>
      </p:sp>
    </p:spTree>
    <p:extLst>
      <p:ext uri="{BB962C8B-B14F-4D97-AF65-F5344CB8AC3E}">
        <p14:creationId xmlns:p14="http://schemas.microsoft.com/office/powerpoint/2010/main" val="23471092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www.visualstudio.com/en-us/downloads3" TargetMode="External"/><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3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3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s>
</file>

<file path=ppt/slides/_rels/slide4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4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5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png"/></Relationships>
</file>

<file path=ppt/slides/_rels/slide5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image" Target="../media/image32.jpeg"/><Relationship Id="rId4" Type="http://schemas.openxmlformats.org/officeDocument/2006/relationships/hyperlink" Target="http://www.vbtutor.net/wordpress/wp-content/uploads/2014/01/vb2013_figure6.5.jpg"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6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6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7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7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8545"/>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r>
              <a:rPr lang="en-US" dirty="0" smtClean="0"/>
              <a:t>UNIT 1</a:t>
            </a:r>
            <a:endParaRPr lang="en-US" dirty="0"/>
          </a:p>
        </p:txBody>
      </p:sp>
      <p:sp>
        <p:nvSpPr>
          <p:cNvPr id="3" name="Subtitle 2"/>
          <p:cNvSpPr>
            <a:spLocks noGrp="1"/>
          </p:cNvSpPr>
          <p:nvPr>
            <p:ph type="subTitle" idx="1"/>
          </p:nvPr>
        </p:nvSpPr>
        <p:spPr>
          <a:xfrm>
            <a:off x="1066800" y="4724400"/>
            <a:ext cx="8077200" cy="1752600"/>
          </a:xfrm>
        </p:spPr>
        <p:txBody>
          <a:bodyPr/>
          <a:lstStyle/>
          <a:p>
            <a:r>
              <a:rPr lang="en-US" b="1" dirty="0" smtClean="0">
                <a:solidFill>
                  <a:schemeClr val="tx1"/>
                </a:solidFill>
              </a:rPr>
              <a:t>Lesson 1</a:t>
            </a:r>
          </a:p>
          <a:p>
            <a:r>
              <a:rPr lang="en-US" b="1" dirty="0" smtClean="0">
                <a:solidFill>
                  <a:schemeClr val="tx1"/>
                </a:solidFill>
              </a:rPr>
              <a:t>Introduction </a:t>
            </a:r>
            <a:endParaRPr lang="en-US" b="1" dirty="0">
              <a:solidFill>
                <a:schemeClr val="tx1"/>
              </a:solidFill>
            </a:endParaRPr>
          </a:p>
          <a:p>
            <a:endParaRPr lang="en-US" b="1" dirty="0">
              <a:solidFill>
                <a:schemeClr val="tx1"/>
              </a:solidFill>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1459" y="2057400"/>
            <a:ext cx="6031941" cy="26439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361610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r>
              <a:rPr lang="en-US" b="1" dirty="0" smtClean="0">
                <a:latin typeface="Times New Roman" panose="02020603050405020304" pitchFamily="18" charset="0"/>
                <a:cs typeface="Times New Roman" panose="02020603050405020304" pitchFamily="18" charset="0"/>
              </a:rPr>
              <a:t>Congratulations!!!</a:t>
            </a:r>
            <a:endParaRPr lang="en-US" b="1"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1800225" y="5105400"/>
            <a:ext cx="6400800" cy="1371600"/>
          </a:xfrm>
        </p:spPr>
        <p:txBody>
          <a:bodyPr/>
          <a:lstStyle/>
          <a:p>
            <a:r>
              <a:rPr lang="en-US" b="1" dirty="0" smtClean="0">
                <a:solidFill>
                  <a:schemeClr val="tx1"/>
                </a:solidFill>
              </a:rPr>
              <a:t>You are a Programmer</a:t>
            </a:r>
            <a:endParaRPr lang="en-US" b="1" dirty="0">
              <a:solidFill>
                <a:schemeClr val="tx1"/>
              </a:solidFill>
            </a:endParaRPr>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800" y="2047875"/>
            <a:ext cx="4057650" cy="2762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716205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7" y="0"/>
            <a:ext cx="9144000" cy="6858000"/>
          </a:xfrm>
          <a:prstGeom prst="rect">
            <a:avLst/>
          </a:prstGeom>
        </p:spPr>
      </p:pic>
      <p:sp>
        <p:nvSpPr>
          <p:cNvPr id="2" name="Title 1"/>
          <p:cNvSpPr>
            <a:spLocks noGrp="1"/>
          </p:cNvSpPr>
          <p:nvPr>
            <p:ph type="ctrTitle"/>
          </p:nvPr>
        </p:nvSpPr>
        <p:spPr>
          <a:xfrm>
            <a:off x="1239982" y="914400"/>
            <a:ext cx="7904018" cy="1143000"/>
          </a:xfrm>
        </p:spPr>
        <p:txBody>
          <a:bodyPr/>
          <a:lstStyle/>
          <a:p>
            <a:r>
              <a:rPr lang="en-US" b="1" dirty="0" smtClean="0">
                <a:latin typeface="Times New Roman" panose="02020603050405020304" pitchFamily="18" charset="0"/>
                <a:cs typeface="Times New Roman" panose="02020603050405020304" pitchFamily="18" charset="0"/>
              </a:rPr>
              <a:t>UNIT 1</a:t>
            </a:r>
            <a:endParaRPr lang="en-US" b="1"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1143000" y="5486400"/>
            <a:ext cx="8001000" cy="1371600"/>
          </a:xfrm>
        </p:spPr>
        <p:txBody>
          <a:bodyPr/>
          <a:lstStyle/>
          <a:p>
            <a:r>
              <a:rPr lang="en-US" b="1" dirty="0" smtClean="0">
                <a:solidFill>
                  <a:schemeClr val="tx1"/>
                </a:solidFill>
                <a:latin typeface="Times New Roman" panose="02020603050405020304" pitchFamily="18" charset="0"/>
                <a:cs typeface="Times New Roman" panose="02020603050405020304" pitchFamily="18" charset="0"/>
              </a:rPr>
              <a:t>Lesson 2</a:t>
            </a:r>
          </a:p>
          <a:p>
            <a:r>
              <a:rPr lang="en-US" b="1" dirty="0" smtClean="0">
                <a:solidFill>
                  <a:schemeClr val="tx1"/>
                </a:solidFill>
                <a:latin typeface="Times New Roman" panose="02020603050405020304" pitchFamily="18" charset="0"/>
                <a:cs typeface="Times New Roman" panose="02020603050405020304" pitchFamily="18" charset="0"/>
              </a:rPr>
              <a:t>Graphical User Interface</a:t>
            </a:r>
            <a:endParaRPr lang="en-US" b="1" dirty="0">
              <a:solidFill>
                <a:schemeClr val="tx1"/>
              </a:solidFill>
              <a:latin typeface="Times New Roman" panose="02020603050405020304" pitchFamily="18" charset="0"/>
              <a:cs typeface="Times New Roman" panose="02020603050405020304" pitchFamily="18" charset="0"/>
            </a:endParaRPr>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1780529"/>
            <a:ext cx="8000999" cy="3694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36037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7" y="0"/>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r>
              <a:rPr lang="en-US" dirty="0" smtClean="0"/>
              <a:t>GUI</a:t>
            </a:r>
            <a:endParaRPr lang="en-US" dirty="0"/>
          </a:p>
        </p:txBody>
      </p:sp>
      <p:sp>
        <p:nvSpPr>
          <p:cNvPr id="3" name="Subtitle 2"/>
          <p:cNvSpPr>
            <a:spLocks noGrp="1"/>
          </p:cNvSpPr>
          <p:nvPr>
            <p:ph type="subTitle" idx="1"/>
          </p:nvPr>
        </p:nvSpPr>
        <p:spPr>
          <a:xfrm>
            <a:off x="1219200" y="2133600"/>
            <a:ext cx="7924800" cy="4724400"/>
          </a:xfrm>
        </p:spPr>
        <p:txBody>
          <a:bodyPr>
            <a:normAutofit/>
          </a:bodyPr>
          <a:lstStyle/>
          <a:p>
            <a:pPr marL="457200" indent="-457200" algn="l">
              <a:buFont typeface="Arial" panose="020B0604020202020204" pitchFamily="34" charset="0"/>
              <a:buChar char="•"/>
            </a:pPr>
            <a:r>
              <a:rPr lang="en-US" sz="2000" b="1" dirty="0">
                <a:solidFill>
                  <a:schemeClr val="tx1"/>
                </a:solidFill>
                <a:latin typeface="Times New Roman" panose="02020603050405020304" pitchFamily="18" charset="0"/>
                <a:cs typeface="Times New Roman" panose="02020603050405020304" pitchFamily="18" charset="0"/>
              </a:rPr>
              <a:t>Visual Basic 2013 is a GUI-based programming </a:t>
            </a:r>
            <a:r>
              <a:rPr lang="en-US" sz="2000" b="1" dirty="0" smtClean="0">
                <a:solidFill>
                  <a:schemeClr val="tx1"/>
                </a:solidFill>
                <a:latin typeface="Times New Roman" panose="02020603050405020304" pitchFamily="18" charset="0"/>
                <a:cs typeface="Times New Roman" panose="02020603050405020304" pitchFamily="18" charset="0"/>
              </a:rPr>
              <a:t>language</a:t>
            </a:r>
          </a:p>
          <a:p>
            <a:pPr marL="457200" indent="-457200" algn="l">
              <a:buFont typeface="Arial" panose="020B0604020202020204" pitchFamily="34" charset="0"/>
              <a:buChar char="•"/>
            </a:pPr>
            <a:r>
              <a:rPr lang="en-US" sz="2000" b="1" dirty="0" smtClean="0">
                <a:solidFill>
                  <a:schemeClr val="tx1"/>
                </a:solidFill>
                <a:latin typeface="Times New Roman" panose="02020603050405020304" pitchFamily="18" charset="0"/>
                <a:cs typeface="Times New Roman" panose="02020603050405020304" pitchFamily="18" charset="0"/>
              </a:rPr>
              <a:t>The </a:t>
            </a:r>
            <a:r>
              <a:rPr lang="en-US" sz="2000" b="1" dirty="0">
                <a:solidFill>
                  <a:schemeClr val="tx1"/>
                </a:solidFill>
                <a:latin typeface="Times New Roman" panose="02020603050405020304" pitchFamily="18" charset="0"/>
                <a:cs typeface="Times New Roman" panose="02020603050405020304" pitchFamily="18" charset="0"/>
              </a:rPr>
              <a:t>first step in developing a VB2013 </a:t>
            </a:r>
            <a:r>
              <a:rPr lang="en-US" sz="2000" b="1" dirty="0" smtClean="0">
                <a:solidFill>
                  <a:schemeClr val="tx1"/>
                </a:solidFill>
                <a:latin typeface="Times New Roman" panose="02020603050405020304" pitchFamily="18" charset="0"/>
                <a:cs typeface="Times New Roman" panose="02020603050405020304" pitchFamily="18" charset="0"/>
              </a:rPr>
              <a:t>application:</a:t>
            </a:r>
          </a:p>
          <a:p>
            <a:pPr marL="914400" lvl="1" indent="-457200" algn="l">
              <a:buFont typeface="Arial" panose="020B0604020202020204" pitchFamily="34" charset="0"/>
              <a:buChar char="•"/>
            </a:pPr>
            <a:r>
              <a:rPr lang="en-US" sz="2000" b="1" dirty="0" smtClean="0">
                <a:solidFill>
                  <a:schemeClr val="tx1"/>
                </a:solidFill>
                <a:latin typeface="Times New Roman" panose="02020603050405020304" pitchFamily="18" charset="0"/>
                <a:cs typeface="Times New Roman" panose="02020603050405020304" pitchFamily="18" charset="0"/>
              </a:rPr>
              <a:t>Build </a:t>
            </a:r>
            <a:r>
              <a:rPr lang="en-US" sz="2000" b="1" dirty="0">
                <a:solidFill>
                  <a:schemeClr val="tx1"/>
                </a:solidFill>
                <a:latin typeface="Times New Roman" panose="02020603050405020304" pitchFamily="18" charset="0"/>
                <a:cs typeface="Times New Roman" panose="02020603050405020304" pitchFamily="18" charset="0"/>
              </a:rPr>
              <a:t>a graphical user interface. </a:t>
            </a:r>
            <a:endParaRPr lang="en-US" sz="2000" b="1" dirty="0" smtClean="0">
              <a:solidFill>
                <a:schemeClr val="tx1"/>
              </a:solidFill>
              <a:latin typeface="Times New Roman" panose="02020603050405020304" pitchFamily="18" charset="0"/>
              <a:cs typeface="Times New Roman" panose="02020603050405020304" pitchFamily="18" charset="0"/>
            </a:endParaRPr>
          </a:p>
          <a:p>
            <a:pPr marL="1371600" lvl="2" indent="-457200" algn="l">
              <a:buFont typeface="Arial" panose="020B0604020202020204" pitchFamily="34" charset="0"/>
              <a:buChar char="•"/>
            </a:pPr>
            <a:r>
              <a:rPr lang="en-US" sz="2000" b="1" dirty="0" smtClean="0">
                <a:solidFill>
                  <a:schemeClr val="tx1"/>
                </a:solidFill>
                <a:latin typeface="Times New Roman" panose="02020603050405020304" pitchFamily="18" charset="0"/>
                <a:cs typeface="Times New Roman" panose="02020603050405020304" pitchFamily="18" charset="0"/>
              </a:rPr>
              <a:t>In </a:t>
            </a:r>
            <a:r>
              <a:rPr lang="en-US" sz="2000" b="1" dirty="0">
                <a:solidFill>
                  <a:schemeClr val="tx1"/>
                </a:solidFill>
                <a:latin typeface="Times New Roman" panose="02020603050405020304" pitchFamily="18" charset="0"/>
                <a:cs typeface="Times New Roman" panose="02020603050405020304" pitchFamily="18" charset="0"/>
              </a:rPr>
              <a:t>order to build a graphical user interface, you need to add controls from the toolbox to the </a:t>
            </a:r>
            <a:r>
              <a:rPr lang="en-US" sz="2000" b="1" dirty="0" smtClean="0">
                <a:solidFill>
                  <a:schemeClr val="tx1"/>
                </a:solidFill>
                <a:latin typeface="Times New Roman" panose="02020603050405020304" pitchFamily="18" charset="0"/>
                <a:cs typeface="Times New Roman" panose="02020603050405020304" pitchFamily="18" charset="0"/>
              </a:rPr>
              <a:t>form</a:t>
            </a:r>
          </a:p>
          <a:p>
            <a:pPr marL="457200" indent="-457200" algn="l">
              <a:buFont typeface="Arial" panose="020B0604020202020204" pitchFamily="34" charset="0"/>
              <a:buChar char="•"/>
            </a:pPr>
            <a:r>
              <a:rPr lang="en-US" sz="2000" b="1" dirty="0">
                <a:solidFill>
                  <a:schemeClr val="tx1"/>
                </a:solidFill>
                <a:latin typeface="Times New Roman" panose="02020603050405020304" pitchFamily="18" charset="0"/>
                <a:cs typeface="Times New Roman" panose="02020603050405020304" pitchFamily="18" charset="0"/>
              </a:rPr>
              <a:t>C</a:t>
            </a:r>
            <a:r>
              <a:rPr lang="en-US" sz="2000" b="1" dirty="0" smtClean="0">
                <a:solidFill>
                  <a:schemeClr val="tx1"/>
                </a:solidFill>
                <a:latin typeface="Times New Roman" panose="02020603050405020304" pitchFamily="18" charset="0"/>
                <a:cs typeface="Times New Roman" panose="02020603050405020304" pitchFamily="18" charset="0"/>
              </a:rPr>
              <a:t>ustomize objects </a:t>
            </a:r>
            <a:r>
              <a:rPr lang="en-US" sz="2000" b="1" dirty="0">
                <a:solidFill>
                  <a:schemeClr val="tx1"/>
                </a:solidFill>
                <a:latin typeface="Times New Roman" panose="02020603050405020304" pitchFamily="18" charset="0"/>
                <a:cs typeface="Times New Roman" panose="02020603050405020304" pitchFamily="18" charset="0"/>
              </a:rPr>
              <a:t>properties. </a:t>
            </a:r>
            <a:endParaRPr lang="en-US" sz="2000" b="1" dirty="0" smtClean="0">
              <a:solidFill>
                <a:schemeClr val="tx1"/>
              </a:solidFill>
              <a:latin typeface="Times New Roman" panose="02020603050405020304" pitchFamily="18" charset="0"/>
              <a:cs typeface="Times New Roman" panose="02020603050405020304" pitchFamily="18" charset="0"/>
            </a:endParaRPr>
          </a:p>
          <a:p>
            <a:pPr marL="914400" lvl="1" indent="-457200" algn="l">
              <a:buFont typeface="Arial" panose="020B0604020202020204" pitchFamily="34" charset="0"/>
              <a:buChar char="•"/>
            </a:pPr>
            <a:r>
              <a:rPr lang="en-US" sz="2000" b="1" dirty="0" smtClean="0">
                <a:solidFill>
                  <a:schemeClr val="tx1"/>
                </a:solidFill>
                <a:latin typeface="Times New Roman" panose="02020603050405020304" pitchFamily="18" charset="0"/>
                <a:cs typeface="Times New Roman" panose="02020603050405020304" pitchFamily="18" charset="0"/>
              </a:rPr>
              <a:t>The </a:t>
            </a:r>
            <a:r>
              <a:rPr lang="en-US" sz="2000" b="1" dirty="0">
                <a:solidFill>
                  <a:schemeClr val="tx1"/>
                </a:solidFill>
                <a:latin typeface="Times New Roman" panose="02020603050405020304" pitchFamily="18" charset="0"/>
                <a:cs typeface="Times New Roman" panose="02020603050405020304" pitchFamily="18" charset="0"/>
              </a:rPr>
              <a:t>default form is also a control by itself therefore you can change its properties first before adding additional </a:t>
            </a:r>
            <a:r>
              <a:rPr lang="en-US" sz="2000" b="1" dirty="0" smtClean="0">
                <a:solidFill>
                  <a:schemeClr val="tx1"/>
                </a:solidFill>
                <a:latin typeface="Times New Roman" panose="02020603050405020304" pitchFamily="18" charset="0"/>
                <a:cs typeface="Times New Roman" panose="02020603050405020304" pitchFamily="18" charset="0"/>
              </a:rPr>
              <a:t>controls</a:t>
            </a:r>
          </a:p>
          <a:p>
            <a:pPr marL="457200" indent="-457200" algn="l">
              <a:buFont typeface="Arial" panose="020B0604020202020204" pitchFamily="34" charset="0"/>
              <a:buChar char="•"/>
            </a:pPr>
            <a:r>
              <a:rPr lang="en-US" sz="2000" b="1" dirty="0" smtClean="0">
                <a:solidFill>
                  <a:schemeClr val="tx1"/>
                </a:solidFill>
                <a:latin typeface="Times New Roman" panose="02020603050405020304" pitchFamily="18" charset="0"/>
                <a:cs typeface="Times New Roman" panose="02020603050405020304" pitchFamily="18" charset="0"/>
              </a:rPr>
              <a:t>Write </a:t>
            </a:r>
            <a:r>
              <a:rPr lang="en-US" sz="2000" b="1" dirty="0">
                <a:solidFill>
                  <a:schemeClr val="tx1"/>
                </a:solidFill>
                <a:latin typeface="Times New Roman" panose="02020603050405020304" pitchFamily="18" charset="0"/>
                <a:cs typeface="Times New Roman" panose="02020603050405020304" pitchFamily="18" charset="0"/>
              </a:rPr>
              <a:t>code for each and every control so that they can response to events triggered by the user’s actions such as clicking the mouse or pressing a key on the keyboard</a:t>
            </a:r>
            <a:r>
              <a:rPr lang="en-US" sz="2000" b="1" dirty="0" smtClean="0">
                <a:solidFill>
                  <a:schemeClr val="tx1"/>
                </a:solidFill>
                <a:latin typeface="Times New Roman" panose="02020603050405020304" pitchFamily="18" charset="0"/>
                <a:cs typeface="Times New Roman" panose="02020603050405020304" pitchFamily="18" charset="0"/>
              </a:rPr>
              <a:t>.</a:t>
            </a:r>
          </a:p>
          <a:p>
            <a:pPr marL="457200" indent="-457200" algn="l">
              <a:buFont typeface="Arial" panose="020B0604020202020204" pitchFamily="34" charset="0"/>
              <a:buChar char="•"/>
            </a:pPr>
            <a:r>
              <a:rPr lang="en-US" sz="2000" b="1" dirty="0" smtClean="0">
                <a:solidFill>
                  <a:schemeClr val="tx1"/>
                </a:solidFill>
                <a:latin typeface="Times New Roman" panose="02020603050405020304" pitchFamily="18" charset="0"/>
                <a:cs typeface="Times New Roman" panose="02020603050405020304" pitchFamily="18" charset="0"/>
              </a:rPr>
              <a:t> </a:t>
            </a:r>
            <a:r>
              <a:rPr lang="en-US" sz="2000" b="1" dirty="0">
                <a:solidFill>
                  <a:schemeClr val="tx1"/>
                </a:solidFill>
                <a:latin typeface="Times New Roman" panose="02020603050405020304" pitchFamily="18" charset="0"/>
                <a:cs typeface="Times New Roman" panose="02020603050405020304" pitchFamily="18" charset="0"/>
              </a:rPr>
              <a:t>Therefore, Visual Basic 2013 is also an event-driven programming language.</a:t>
            </a:r>
          </a:p>
        </p:txBody>
      </p:sp>
    </p:spTree>
    <p:extLst>
      <p:ext uri="{BB962C8B-B14F-4D97-AF65-F5344CB8AC3E}">
        <p14:creationId xmlns:p14="http://schemas.microsoft.com/office/powerpoint/2010/main" val="9309130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0782"/>
            <a:ext cx="9144000" cy="6858000"/>
          </a:xfrm>
          <a:prstGeom prst="rect">
            <a:avLst/>
          </a:prstGeom>
        </p:spPr>
      </p:pic>
      <p:sp>
        <p:nvSpPr>
          <p:cNvPr id="2" name="Title 1"/>
          <p:cNvSpPr>
            <a:spLocks noGrp="1"/>
          </p:cNvSpPr>
          <p:nvPr>
            <p:ph type="ctrTitle"/>
          </p:nvPr>
        </p:nvSpPr>
        <p:spPr>
          <a:xfrm>
            <a:off x="1143000" y="1143000"/>
            <a:ext cx="7994073" cy="1143000"/>
          </a:xfrm>
        </p:spPr>
        <p:txBody>
          <a:bodyPr>
            <a:normAutofit/>
          </a:bodyPr>
          <a:lstStyle/>
          <a:p>
            <a:r>
              <a:rPr lang="en-US" sz="3600" b="1" dirty="0" smtClean="0">
                <a:latin typeface="Times New Roman" panose="02020603050405020304" pitchFamily="18" charset="0"/>
                <a:cs typeface="Times New Roman" panose="02020603050405020304" pitchFamily="18" charset="0"/>
              </a:rPr>
              <a:t>Steps for Programming in Visual Basic</a:t>
            </a:r>
            <a:endParaRPr lang="en-US" sz="3600" b="1"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1143000" y="3886200"/>
            <a:ext cx="8001000" cy="2971800"/>
          </a:xfrm>
        </p:spPr>
        <p:txBody>
          <a:bodyPr>
            <a:normAutofit fontScale="92500" lnSpcReduction="10000"/>
          </a:bodyPr>
          <a:lstStyle/>
          <a:p>
            <a:pPr marL="457200" indent="-457200" algn="l">
              <a:buFont typeface="Arial" panose="020B0604020202020204" pitchFamily="34" charset="0"/>
              <a:buChar char="•"/>
            </a:pPr>
            <a:r>
              <a:rPr lang="en-US" b="1" dirty="0" smtClean="0">
                <a:solidFill>
                  <a:schemeClr val="tx1"/>
                </a:solidFill>
              </a:rPr>
              <a:t>Create your objects (Controls) </a:t>
            </a:r>
          </a:p>
          <a:p>
            <a:pPr marL="457200" indent="-457200" algn="l">
              <a:buFont typeface="Arial" panose="020B0604020202020204" pitchFamily="34" charset="0"/>
              <a:buChar char="•"/>
            </a:pPr>
            <a:r>
              <a:rPr lang="en-US" b="1" dirty="0" smtClean="0">
                <a:solidFill>
                  <a:schemeClr val="tx1"/>
                </a:solidFill>
              </a:rPr>
              <a:t>Name objects with appropriate prefixes including the form.</a:t>
            </a:r>
          </a:p>
          <a:p>
            <a:pPr marL="457200" indent="-457200" algn="l">
              <a:buFont typeface="Arial" panose="020B0604020202020204" pitchFamily="34" charset="0"/>
              <a:buChar char="•"/>
            </a:pPr>
            <a:r>
              <a:rPr lang="en-US" b="1" dirty="0" smtClean="0">
                <a:solidFill>
                  <a:schemeClr val="tx1"/>
                </a:solidFill>
              </a:rPr>
              <a:t>Adjust properties for all objects</a:t>
            </a:r>
          </a:p>
          <a:p>
            <a:pPr marL="457200" indent="-457200" algn="l">
              <a:buFont typeface="Arial" panose="020B0604020202020204" pitchFamily="34" charset="0"/>
              <a:buChar char="•"/>
            </a:pPr>
            <a:r>
              <a:rPr lang="en-US" b="1" dirty="0" smtClean="0">
                <a:solidFill>
                  <a:schemeClr val="tx1"/>
                </a:solidFill>
              </a:rPr>
              <a:t>Determine your Events (objects being clicked) and write code for them</a:t>
            </a:r>
          </a:p>
          <a:p>
            <a:pPr marL="457200" indent="-457200" algn="l">
              <a:buFont typeface="Arial" panose="020B0604020202020204" pitchFamily="34" charset="0"/>
              <a:buChar char="•"/>
            </a:pPr>
            <a:endParaRPr lang="en-US" b="1" dirty="0" smtClean="0">
              <a:solidFill>
                <a:schemeClr val="tx1"/>
              </a:solidFill>
            </a:endParaRPr>
          </a:p>
          <a:p>
            <a:pPr marL="457200" indent="-457200" algn="l">
              <a:buFont typeface="Arial" panose="020B0604020202020204" pitchFamily="34" charset="0"/>
              <a:buChar char="•"/>
            </a:pPr>
            <a:endParaRPr lang="en-US" b="1" dirty="0">
              <a:solidFill>
                <a:schemeClr val="tx1"/>
              </a:solidFill>
            </a:endParaRPr>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36806" y="1981200"/>
            <a:ext cx="2309812" cy="18435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063629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88"/>
            <a:ext cx="9144000" cy="6858000"/>
          </a:xfrm>
          <a:prstGeom prst="rect">
            <a:avLst/>
          </a:prstGeom>
        </p:spPr>
      </p:pic>
      <p:sp>
        <p:nvSpPr>
          <p:cNvPr id="2" name="Title 1"/>
          <p:cNvSpPr>
            <a:spLocks noGrp="1"/>
          </p:cNvSpPr>
          <p:nvPr>
            <p:ph type="ctrTitle"/>
          </p:nvPr>
        </p:nvSpPr>
        <p:spPr>
          <a:xfrm>
            <a:off x="1233055" y="1143000"/>
            <a:ext cx="7904018" cy="1143000"/>
          </a:xfrm>
        </p:spPr>
        <p:txBody>
          <a:bodyPr>
            <a:normAutofit/>
          </a:bodyPr>
          <a:lstStyle/>
          <a:p>
            <a:r>
              <a:rPr lang="en-US" sz="3200" b="1" dirty="0">
                <a:latin typeface="Times New Roman" panose="02020603050405020304" pitchFamily="18" charset="0"/>
                <a:cs typeface="Times New Roman" panose="02020603050405020304" pitchFamily="18" charset="0"/>
              </a:rPr>
              <a:t>Changing the Properties of the Default-Form on User Interface</a:t>
            </a:r>
            <a:endParaRPr lang="en-US" sz="3200"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1066800" y="4876800"/>
            <a:ext cx="8077200" cy="1752600"/>
          </a:xfrm>
        </p:spPr>
        <p:txBody>
          <a:bodyPr>
            <a:normAutofit fontScale="85000" lnSpcReduction="20000"/>
          </a:bodyPr>
          <a:lstStyle/>
          <a:p>
            <a:pPr algn="l"/>
            <a:r>
              <a:rPr lang="en-US" dirty="0">
                <a:solidFill>
                  <a:schemeClr val="tx1"/>
                </a:solidFill>
                <a:latin typeface="Times New Roman" panose="02020603050405020304" pitchFamily="18" charset="0"/>
                <a:cs typeface="Times New Roman" panose="02020603050405020304" pitchFamily="18" charset="0"/>
              </a:rPr>
              <a:t>The properties window displays all properties related to Form1 and their corresponding attributes or values. You can change the name of the form, the title of the form, the background color, the foreground color, the size and more. </a:t>
            </a:r>
            <a:endParaRPr lang="en-US" b="1" dirty="0">
              <a:solidFill>
                <a:schemeClr val="tx1"/>
              </a:solidFill>
              <a:latin typeface="Times New Roman" panose="02020603050405020304" pitchFamily="18" charset="0"/>
              <a:cs typeface="Times New Roman" panose="02020603050405020304" pitchFamily="18" charset="0"/>
            </a:endParaRPr>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0201" y="2244083"/>
            <a:ext cx="7010400" cy="2479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87076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r>
              <a:rPr lang="en-US" dirty="0" smtClean="0"/>
              <a:t>Create the following Progra</a:t>
            </a:r>
            <a:r>
              <a:rPr lang="en-US" dirty="0"/>
              <a:t>m</a:t>
            </a:r>
          </a:p>
        </p:txBody>
      </p:sp>
      <p:sp>
        <p:nvSpPr>
          <p:cNvPr id="3" name="Subtitle 2"/>
          <p:cNvSpPr>
            <a:spLocks noGrp="1"/>
          </p:cNvSpPr>
          <p:nvPr>
            <p:ph type="subTitle" idx="1"/>
          </p:nvPr>
        </p:nvSpPr>
        <p:spPr>
          <a:xfrm>
            <a:off x="1143000" y="4724400"/>
            <a:ext cx="4703618" cy="1752600"/>
          </a:xfrm>
        </p:spPr>
        <p:txBody>
          <a:bodyPr>
            <a:normAutofit fontScale="85000" lnSpcReduction="20000"/>
          </a:bodyPr>
          <a:lstStyle/>
          <a:p>
            <a:pPr algn="l" fontAlgn="base"/>
            <a:r>
              <a:rPr lang="en-US" dirty="0">
                <a:solidFill>
                  <a:schemeClr val="tx1"/>
                </a:solidFill>
                <a:latin typeface="Times New Roman" panose="02020603050405020304" pitchFamily="18" charset="0"/>
                <a:cs typeface="Times New Roman" panose="02020603050405020304" pitchFamily="18" charset="0"/>
              </a:rPr>
              <a:t>Notice that the title has been changed from Form1 to My First Program, background changed to blue color and the window cannot be maximized.</a:t>
            </a:r>
          </a:p>
        </p:txBody>
      </p:sp>
      <p:graphicFrame>
        <p:nvGraphicFramePr>
          <p:cNvPr id="5" name="Table 4"/>
          <p:cNvGraphicFramePr>
            <a:graphicFrameLocks noGrp="1"/>
          </p:cNvGraphicFramePr>
          <p:nvPr>
            <p:extLst>
              <p:ext uri="{D42A27DB-BD31-4B8C-83A1-F6EECF244321}">
                <p14:modId xmlns:p14="http://schemas.microsoft.com/office/powerpoint/2010/main" val="699796000"/>
              </p:ext>
            </p:extLst>
          </p:nvPr>
        </p:nvGraphicFramePr>
        <p:xfrm>
          <a:off x="1489364" y="2438400"/>
          <a:ext cx="7620000" cy="2286000"/>
        </p:xfrm>
        <a:graphic>
          <a:graphicData uri="http://schemas.openxmlformats.org/drawingml/2006/table">
            <a:tbl>
              <a:tblPr firstRow="1" firstCol="1" bandRow="1">
                <a:tableStyleId>{5C22544A-7EE6-4342-B048-85BDC9FD1C3A}</a:tableStyleId>
              </a:tblPr>
              <a:tblGrid>
                <a:gridCol w="3505200"/>
                <a:gridCol w="4114800"/>
              </a:tblGrid>
              <a:tr h="0">
                <a:tc>
                  <a:txBody>
                    <a:bodyPr/>
                    <a:lstStyle/>
                    <a:p>
                      <a:pPr marL="0" marR="0">
                        <a:lnSpc>
                          <a:spcPct val="200000"/>
                        </a:lnSpc>
                        <a:spcBef>
                          <a:spcPts val="0"/>
                        </a:spcBef>
                        <a:spcAft>
                          <a:spcPts val="0"/>
                        </a:spcAft>
                      </a:pPr>
                      <a:r>
                        <a:rPr lang="en-US" sz="1200" cap="all" dirty="0">
                          <a:effectLst/>
                        </a:rPr>
                        <a:t>PROPERTY</a:t>
                      </a:r>
                      <a:endParaRPr lang="en-US" sz="1100" dirty="0">
                        <a:effectLst/>
                        <a:latin typeface="Calibri"/>
                        <a:ea typeface="Calibri"/>
                        <a:cs typeface="Times New Roman"/>
                      </a:endParaRPr>
                    </a:p>
                  </a:txBody>
                  <a:tcPr marL="0" marR="0" marT="0" marB="0" anchor="b"/>
                </a:tc>
                <a:tc>
                  <a:txBody>
                    <a:bodyPr/>
                    <a:lstStyle/>
                    <a:p>
                      <a:pPr marL="0" marR="0">
                        <a:lnSpc>
                          <a:spcPct val="200000"/>
                        </a:lnSpc>
                        <a:spcBef>
                          <a:spcPts val="0"/>
                        </a:spcBef>
                        <a:spcAft>
                          <a:spcPts val="0"/>
                        </a:spcAft>
                      </a:pPr>
                      <a:r>
                        <a:rPr lang="en-US" sz="1200" cap="all">
                          <a:effectLst/>
                        </a:rPr>
                        <a:t>VALUE</a:t>
                      </a:r>
                      <a:endParaRPr lang="en-US" sz="1100">
                        <a:effectLst/>
                        <a:latin typeface="Calibri"/>
                        <a:ea typeface="Calibri"/>
                        <a:cs typeface="Times New Roman"/>
                      </a:endParaRPr>
                    </a:p>
                  </a:txBody>
                  <a:tcPr marL="0" marR="0" marT="0" marB="0" anchor="b"/>
                </a:tc>
              </a:tr>
              <a:tr h="0">
                <a:tc>
                  <a:txBody>
                    <a:bodyPr/>
                    <a:lstStyle/>
                    <a:p>
                      <a:pPr marL="0" marR="0">
                        <a:lnSpc>
                          <a:spcPct val="200000"/>
                        </a:lnSpc>
                        <a:spcBef>
                          <a:spcPts val="0"/>
                        </a:spcBef>
                        <a:spcAft>
                          <a:spcPts val="0"/>
                        </a:spcAft>
                      </a:pPr>
                      <a:r>
                        <a:rPr lang="en-US" sz="1200">
                          <a:effectLst/>
                        </a:rPr>
                        <a:t>Name</a:t>
                      </a:r>
                      <a:endParaRPr lang="en-US" sz="11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MyForm</a:t>
                      </a:r>
                      <a:endParaRPr lang="en-US" sz="1100">
                        <a:effectLst/>
                        <a:latin typeface="Calibri"/>
                        <a:ea typeface="Calibri"/>
                        <a:cs typeface="Times New Roman"/>
                      </a:endParaRPr>
                    </a:p>
                  </a:txBody>
                  <a:tcPr marL="0" marR="95250" marT="57150" marB="57150" anchor="b"/>
                </a:tc>
              </a:tr>
              <a:tr h="0">
                <a:tc>
                  <a:txBody>
                    <a:bodyPr/>
                    <a:lstStyle/>
                    <a:p>
                      <a:pPr marL="0" marR="0">
                        <a:lnSpc>
                          <a:spcPct val="200000"/>
                        </a:lnSpc>
                        <a:spcBef>
                          <a:spcPts val="0"/>
                        </a:spcBef>
                        <a:spcAft>
                          <a:spcPts val="0"/>
                        </a:spcAft>
                      </a:pPr>
                      <a:r>
                        <a:rPr lang="en-US" sz="1200">
                          <a:effectLst/>
                        </a:rPr>
                        <a:t>Text</a:t>
                      </a:r>
                      <a:endParaRPr lang="en-US" sz="11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My First Program</a:t>
                      </a:r>
                      <a:endParaRPr lang="en-US" sz="1100">
                        <a:effectLst/>
                        <a:latin typeface="Calibri"/>
                        <a:ea typeface="Calibri"/>
                        <a:cs typeface="Times New Roman"/>
                      </a:endParaRPr>
                    </a:p>
                  </a:txBody>
                  <a:tcPr marL="0" marR="95250" marT="57150" marB="57150" anchor="b"/>
                </a:tc>
              </a:tr>
              <a:tr h="0">
                <a:tc>
                  <a:txBody>
                    <a:bodyPr/>
                    <a:lstStyle/>
                    <a:p>
                      <a:pPr marL="0" marR="0">
                        <a:lnSpc>
                          <a:spcPct val="200000"/>
                        </a:lnSpc>
                        <a:spcBef>
                          <a:spcPts val="0"/>
                        </a:spcBef>
                        <a:spcAft>
                          <a:spcPts val="0"/>
                        </a:spcAft>
                      </a:pPr>
                      <a:r>
                        <a:rPr lang="en-US" sz="1200">
                          <a:effectLst/>
                        </a:rPr>
                        <a:t>BackColor</a:t>
                      </a:r>
                      <a:endParaRPr lang="en-US" sz="110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a:effectLst/>
                        </a:rPr>
                        <a:t>Blue</a:t>
                      </a:r>
                      <a:endParaRPr lang="en-US" sz="1100">
                        <a:effectLst/>
                        <a:latin typeface="Calibri"/>
                        <a:ea typeface="Calibri"/>
                        <a:cs typeface="Times New Roman"/>
                      </a:endParaRPr>
                    </a:p>
                  </a:txBody>
                  <a:tcPr marL="0" marR="95250" marT="57150" marB="57150" anchor="b"/>
                </a:tc>
              </a:tr>
              <a:tr h="0">
                <a:tc>
                  <a:txBody>
                    <a:bodyPr/>
                    <a:lstStyle/>
                    <a:p>
                      <a:pPr marL="0" marR="0">
                        <a:lnSpc>
                          <a:spcPct val="200000"/>
                        </a:lnSpc>
                        <a:spcBef>
                          <a:spcPts val="0"/>
                        </a:spcBef>
                        <a:spcAft>
                          <a:spcPts val="0"/>
                        </a:spcAft>
                      </a:pPr>
                      <a:r>
                        <a:rPr lang="en-US" sz="1200" dirty="0">
                          <a:effectLst/>
                        </a:rPr>
                        <a:t>MaximizeBox</a:t>
                      </a:r>
                      <a:endParaRPr lang="en-US" sz="1100" dirty="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dirty="0">
                          <a:effectLst/>
                        </a:rPr>
                        <a:t>False</a:t>
                      </a:r>
                      <a:endParaRPr lang="en-US" sz="1100" dirty="0">
                        <a:effectLst/>
                        <a:latin typeface="Calibri"/>
                        <a:ea typeface="Calibri"/>
                        <a:cs typeface="Times New Roman"/>
                      </a:endParaRPr>
                    </a:p>
                  </a:txBody>
                  <a:tcPr marL="0" marR="95250" marT="57150" marB="57150" anchor="b"/>
                </a:tc>
              </a:tr>
            </a:tbl>
          </a:graphicData>
        </a:graphic>
      </p:graphicFrame>
      <p:pic>
        <p:nvPicPr>
          <p:cNvPr id="10241"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46618" y="4741863"/>
            <a:ext cx="3276600" cy="1887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165111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1143000" y="1219200"/>
            <a:ext cx="7904018" cy="1143000"/>
          </a:xfrm>
        </p:spPr>
        <p:txBody>
          <a:bodyPr>
            <a:noAutofit/>
          </a:bodyPr>
          <a:lstStyle/>
          <a:p>
            <a:r>
              <a:rPr lang="en-US" sz="3600" b="1" dirty="0">
                <a:latin typeface="Times New Roman" panose="02020603050405020304" pitchFamily="18" charset="0"/>
                <a:cs typeface="Times New Roman" panose="02020603050405020304" pitchFamily="18" charset="0"/>
              </a:rPr>
              <a:t>Changing the Properties of the Default-Form at Run-Time on User Interface</a:t>
            </a:r>
            <a:endParaRPr lang="en-US" sz="3600"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1143000" y="2514600"/>
            <a:ext cx="8001000" cy="4343400"/>
          </a:xfrm>
        </p:spPr>
        <p:txBody>
          <a:bodyPr>
            <a:normAutofit fontScale="47500" lnSpcReduction="20000"/>
          </a:bodyPr>
          <a:lstStyle/>
          <a:p>
            <a:pPr marL="685800" indent="-685800" algn="l" fontAlgn="base">
              <a:buFont typeface="Arial" panose="020B0604020202020204" pitchFamily="34" charset="0"/>
              <a:buChar char="•"/>
            </a:pPr>
            <a:r>
              <a:rPr lang="en-US" sz="5200" dirty="0">
                <a:solidFill>
                  <a:schemeClr val="tx1"/>
                </a:solidFill>
                <a:latin typeface="Times New Roman" panose="02020603050405020304" pitchFamily="18" charset="0"/>
                <a:cs typeface="Times New Roman" panose="02020603050405020304" pitchFamily="18" charset="0"/>
              </a:rPr>
              <a:t>You can also change the properties of the form at run-time by writing the relevant codes</a:t>
            </a:r>
            <a:r>
              <a:rPr lang="en-US" sz="5200" dirty="0" smtClean="0">
                <a:solidFill>
                  <a:schemeClr val="tx1"/>
                </a:solidFill>
                <a:latin typeface="Times New Roman" panose="02020603050405020304" pitchFamily="18" charset="0"/>
                <a:cs typeface="Times New Roman" panose="02020603050405020304" pitchFamily="18" charset="0"/>
              </a:rPr>
              <a:t>.</a:t>
            </a:r>
          </a:p>
          <a:p>
            <a:pPr marL="685800" indent="-685800" algn="l" fontAlgn="base">
              <a:buFont typeface="Arial" panose="020B0604020202020204" pitchFamily="34" charset="0"/>
              <a:buChar char="•"/>
            </a:pPr>
            <a:r>
              <a:rPr lang="en-US" sz="5200" dirty="0" smtClean="0">
                <a:solidFill>
                  <a:schemeClr val="tx1"/>
                </a:solidFill>
                <a:latin typeface="Times New Roman" panose="02020603050405020304" pitchFamily="18" charset="0"/>
                <a:cs typeface="Times New Roman" panose="02020603050405020304" pitchFamily="18" charset="0"/>
              </a:rPr>
              <a:t> </a:t>
            </a:r>
            <a:r>
              <a:rPr lang="en-US" sz="5200" dirty="0">
                <a:solidFill>
                  <a:schemeClr val="tx1"/>
                </a:solidFill>
                <a:latin typeface="Times New Roman" panose="02020603050405020304" pitchFamily="18" charset="0"/>
                <a:cs typeface="Times New Roman" panose="02020603050405020304" pitchFamily="18" charset="0"/>
              </a:rPr>
              <a:t>The default form is an object and an instant of the form can be denoted by </a:t>
            </a:r>
            <a:r>
              <a:rPr lang="en-US" sz="5200" dirty="0" smtClean="0">
                <a:solidFill>
                  <a:schemeClr val="tx1"/>
                </a:solidFill>
                <a:latin typeface="Times New Roman" panose="02020603050405020304" pitchFamily="18" charset="0"/>
                <a:cs typeface="Times New Roman" panose="02020603050405020304" pitchFamily="18" charset="0"/>
              </a:rPr>
              <a:t>the name</a:t>
            </a:r>
            <a:r>
              <a:rPr lang="en-US" sz="5200" b="1" dirty="0">
                <a:solidFill>
                  <a:schemeClr val="tx1"/>
                </a:solidFill>
                <a:latin typeface="Times New Roman" panose="02020603050405020304" pitchFamily="18" charset="0"/>
                <a:cs typeface="Times New Roman" panose="02020603050405020304" pitchFamily="18" charset="0"/>
              </a:rPr>
              <a:t> </a:t>
            </a:r>
            <a:r>
              <a:rPr lang="en-US" sz="5200" b="1" dirty="0" smtClean="0">
                <a:solidFill>
                  <a:schemeClr val="tx1"/>
                </a:solidFill>
                <a:latin typeface="Times New Roman" panose="02020603050405020304" pitchFamily="18" charset="0"/>
                <a:cs typeface="Times New Roman" panose="02020603050405020304" pitchFamily="18" charset="0"/>
              </a:rPr>
              <a:t>Me</a:t>
            </a:r>
            <a:r>
              <a:rPr lang="en-US" sz="5200" b="1" dirty="0">
                <a:solidFill>
                  <a:schemeClr val="tx1"/>
                </a:solidFill>
                <a:latin typeface="Times New Roman" panose="02020603050405020304" pitchFamily="18" charset="0"/>
                <a:cs typeface="Times New Roman" panose="02020603050405020304" pitchFamily="18" charset="0"/>
              </a:rPr>
              <a:t> </a:t>
            </a:r>
            <a:r>
              <a:rPr lang="en-US" sz="5200" b="1" dirty="0" smtClean="0">
                <a:solidFill>
                  <a:schemeClr val="tx1"/>
                </a:solidFill>
                <a:latin typeface="Times New Roman" panose="02020603050405020304" pitchFamily="18" charset="0"/>
                <a:cs typeface="Times New Roman" panose="02020603050405020304" pitchFamily="18" charset="0"/>
              </a:rPr>
              <a:t>or use form name.</a:t>
            </a:r>
            <a:endParaRPr lang="en-US" sz="5200" b="1" dirty="0" smtClean="0">
              <a:solidFill>
                <a:schemeClr val="tx1"/>
              </a:solidFill>
              <a:latin typeface="Times New Roman" panose="02020603050405020304" pitchFamily="18" charset="0"/>
              <a:cs typeface="Times New Roman" panose="02020603050405020304" pitchFamily="18" charset="0"/>
            </a:endParaRPr>
          </a:p>
          <a:p>
            <a:pPr marL="685800" indent="-685800" algn="l" fontAlgn="base">
              <a:buFont typeface="Arial" panose="020B0604020202020204" pitchFamily="34" charset="0"/>
              <a:buChar char="•"/>
            </a:pPr>
            <a:r>
              <a:rPr lang="en-US" sz="5200" dirty="0" smtClean="0">
                <a:solidFill>
                  <a:schemeClr val="tx1"/>
                </a:solidFill>
                <a:latin typeface="Times New Roman" panose="02020603050405020304" pitchFamily="18" charset="0"/>
                <a:cs typeface="Times New Roman" panose="02020603050405020304" pitchFamily="18" charset="0"/>
              </a:rPr>
              <a:t>The </a:t>
            </a:r>
            <a:r>
              <a:rPr lang="en-US" sz="5200" dirty="0">
                <a:solidFill>
                  <a:schemeClr val="tx1"/>
                </a:solidFill>
                <a:latin typeface="Times New Roman" panose="02020603050405020304" pitchFamily="18" charset="0"/>
                <a:cs typeface="Times New Roman" panose="02020603050405020304" pitchFamily="18" charset="0"/>
              </a:rPr>
              <a:t>property of the object can be defined by specifying the object’s name followed by a dot or period:</a:t>
            </a:r>
          </a:p>
          <a:p>
            <a:pPr lvl="1" algn="l" fontAlgn="base"/>
            <a:r>
              <a:rPr lang="en-US" sz="4800" b="1" dirty="0" smtClean="0">
                <a:solidFill>
                  <a:schemeClr val="tx1"/>
                </a:solidFill>
                <a:latin typeface="Times New Roman" panose="02020603050405020304" pitchFamily="18" charset="0"/>
                <a:cs typeface="Times New Roman" panose="02020603050405020304" pitchFamily="18" charset="0"/>
              </a:rPr>
              <a:t>        ObjectName.property</a:t>
            </a:r>
            <a:endParaRPr lang="en-US" sz="4800" dirty="0">
              <a:solidFill>
                <a:schemeClr val="tx1"/>
              </a:solidFill>
              <a:latin typeface="Times New Roman" panose="02020603050405020304" pitchFamily="18" charset="0"/>
              <a:cs typeface="Times New Roman" panose="02020603050405020304" pitchFamily="18" charset="0"/>
            </a:endParaRPr>
          </a:p>
          <a:p>
            <a:pPr marL="685800" indent="-685800" algn="l" fontAlgn="base">
              <a:buFont typeface="Arial" panose="020B0604020202020204" pitchFamily="34" charset="0"/>
              <a:buChar char="•"/>
            </a:pPr>
            <a:r>
              <a:rPr lang="en-US" sz="5200" dirty="0">
                <a:solidFill>
                  <a:schemeClr val="tx1"/>
                </a:solidFill>
                <a:latin typeface="Times New Roman" panose="02020603050405020304" pitchFamily="18" charset="0"/>
                <a:cs typeface="Times New Roman" panose="02020603050405020304" pitchFamily="18" charset="0"/>
              </a:rPr>
              <a:t>For example, we can set the background of the form to blue using the following code</a:t>
            </a:r>
          </a:p>
          <a:p>
            <a:pPr marL="685800" indent="-685800" algn="l" fontAlgn="base">
              <a:buFont typeface="Arial" panose="020B0604020202020204" pitchFamily="34" charset="0"/>
              <a:buChar char="•"/>
            </a:pPr>
            <a:r>
              <a:rPr lang="en-US" sz="5200" dirty="0">
                <a:solidFill>
                  <a:schemeClr val="tx1"/>
                </a:solidFill>
                <a:latin typeface="Times New Roman" panose="02020603050405020304" pitchFamily="18" charset="0"/>
                <a:cs typeface="Times New Roman" panose="02020603050405020304" pitchFamily="18" charset="0"/>
              </a:rPr>
              <a:t>Me.BackColor = </a:t>
            </a:r>
            <a:r>
              <a:rPr lang="en-US" sz="5200" dirty="0" err="1" smtClean="0">
                <a:solidFill>
                  <a:schemeClr val="tx1"/>
                </a:solidFill>
                <a:latin typeface="Times New Roman" panose="02020603050405020304" pitchFamily="18" charset="0"/>
                <a:cs typeface="Times New Roman" panose="02020603050405020304" pitchFamily="18" charset="0"/>
              </a:rPr>
              <a:t>Color.Blue</a:t>
            </a:r>
            <a:r>
              <a:rPr lang="en-US" sz="5200" dirty="0" smtClean="0">
                <a:solidFill>
                  <a:schemeClr val="tx1"/>
                </a:solidFill>
                <a:latin typeface="Times New Roman" panose="02020603050405020304" pitchFamily="18" charset="0"/>
                <a:cs typeface="Times New Roman" panose="02020603050405020304" pitchFamily="18" charset="0"/>
              </a:rPr>
              <a:t>  or </a:t>
            </a:r>
            <a:r>
              <a:rPr lang="en-US" sz="5200" smtClean="0">
                <a:solidFill>
                  <a:schemeClr val="tx1"/>
                </a:solidFill>
                <a:latin typeface="Times New Roman" panose="02020603050405020304" pitchFamily="18" charset="0"/>
                <a:cs typeface="Times New Roman" panose="02020603050405020304" pitchFamily="18" charset="0"/>
              </a:rPr>
              <a:t>frmFirstProgram</a:t>
            </a:r>
            <a:endParaRPr lang="en-US" sz="5200" dirty="0">
              <a:solidFill>
                <a:schemeClr val="tx1"/>
              </a:solidFill>
              <a:latin typeface="Times New Roman" panose="02020603050405020304" pitchFamily="18" charset="0"/>
              <a:cs typeface="Times New Roman" panose="02020603050405020304" pitchFamily="18" charset="0"/>
            </a:endParaRPr>
          </a:p>
          <a:p>
            <a:endParaRPr lang="en-US" b="1" dirty="0">
              <a:solidFill>
                <a:schemeClr val="tx1"/>
              </a:solidFill>
            </a:endParaRPr>
          </a:p>
        </p:txBody>
      </p:sp>
    </p:spTree>
    <p:extLst>
      <p:ext uri="{BB962C8B-B14F-4D97-AF65-F5344CB8AC3E}">
        <p14:creationId xmlns:p14="http://schemas.microsoft.com/office/powerpoint/2010/main" val="3749044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7" y="0"/>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r>
              <a:rPr lang="en-US" dirty="0" smtClean="0">
                <a:latin typeface="Times New Roman" panose="02020603050405020304" pitchFamily="18" charset="0"/>
                <a:cs typeface="Times New Roman" panose="02020603050405020304" pitchFamily="18" charset="0"/>
              </a:rPr>
              <a:t>Code</a:t>
            </a:r>
            <a:endParaRPr lang="en-US"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1219200" y="2286000"/>
            <a:ext cx="7924800" cy="4572000"/>
          </a:xfrm>
        </p:spPr>
        <p:txBody>
          <a:bodyPr>
            <a:normAutofit fontScale="77500" lnSpcReduction="20000"/>
          </a:bodyPr>
          <a:lstStyle/>
          <a:p>
            <a:pPr algn="l" fontAlgn="base"/>
            <a:r>
              <a:rPr lang="en-US" dirty="0">
                <a:solidFill>
                  <a:schemeClr val="tx1"/>
                </a:solidFill>
                <a:latin typeface="Times New Roman" panose="02020603050405020304" pitchFamily="18" charset="0"/>
                <a:cs typeface="Times New Roman" panose="02020603050405020304" pitchFamily="18" charset="0"/>
              </a:rPr>
              <a:t>To achieve the same interface as before type in the following code by clicking the form to enter the code window:</a:t>
            </a:r>
          </a:p>
          <a:p>
            <a:pPr algn="l"/>
            <a:r>
              <a:rPr lang="en-US" dirty="0">
                <a:solidFill>
                  <a:schemeClr val="tx1"/>
                </a:solidFill>
                <a:latin typeface="Times New Roman" panose="02020603050405020304" pitchFamily="18" charset="0"/>
                <a:cs typeface="Times New Roman" panose="02020603050405020304" pitchFamily="18" charset="0"/>
              </a:rPr>
              <a:t>Public Class Form1</a:t>
            </a:r>
          </a:p>
          <a:p>
            <a:pPr algn="l"/>
            <a:r>
              <a:rPr lang="en-US" dirty="0">
                <a:solidFill>
                  <a:schemeClr val="tx1"/>
                </a:solidFill>
                <a:latin typeface="Times New Roman" panose="02020603050405020304" pitchFamily="18" charset="0"/>
                <a:cs typeface="Times New Roman" panose="02020603050405020304" pitchFamily="18" charset="0"/>
              </a:rPr>
              <a:t>Private Sub Form1_Load(ByVal sender As System.Object, ByVal e As System.EventArgs) Handles MyBase.Load</a:t>
            </a:r>
          </a:p>
          <a:p>
            <a:pPr algn="l"/>
            <a:r>
              <a:rPr lang="en-US" dirty="0">
                <a:solidFill>
                  <a:schemeClr val="tx1"/>
                </a:solidFill>
                <a:latin typeface="Times New Roman" panose="02020603050405020304" pitchFamily="18" charset="0"/>
                <a:cs typeface="Times New Roman" panose="02020603050405020304" pitchFamily="18" charset="0"/>
              </a:rPr>
              <a:t>        Me.Text = “My First VB2010 Program”</a:t>
            </a:r>
          </a:p>
          <a:p>
            <a:pPr algn="l"/>
            <a:r>
              <a:rPr lang="en-US" dirty="0">
                <a:solidFill>
                  <a:schemeClr val="tx1"/>
                </a:solidFill>
                <a:latin typeface="Times New Roman" panose="02020603050405020304" pitchFamily="18" charset="0"/>
                <a:cs typeface="Times New Roman" panose="02020603050405020304" pitchFamily="18" charset="0"/>
              </a:rPr>
              <a:t>        Me.BackColor = Color.Blue</a:t>
            </a:r>
          </a:p>
          <a:p>
            <a:pPr algn="l"/>
            <a:r>
              <a:rPr lang="en-US" dirty="0">
                <a:solidFill>
                  <a:schemeClr val="tx1"/>
                </a:solidFill>
                <a:latin typeface="Times New Roman" panose="02020603050405020304" pitchFamily="18" charset="0"/>
                <a:cs typeface="Times New Roman" panose="02020603050405020304" pitchFamily="18" charset="0"/>
              </a:rPr>
              <a:t>        Me.MaximizeBox=False</a:t>
            </a:r>
          </a:p>
          <a:p>
            <a:pPr algn="l"/>
            <a:r>
              <a:rPr lang="en-US" dirty="0">
                <a:solidFill>
                  <a:schemeClr val="tx1"/>
                </a:solidFill>
                <a:latin typeface="Times New Roman" panose="02020603050405020304" pitchFamily="18" charset="0"/>
                <a:cs typeface="Times New Roman" panose="02020603050405020304" pitchFamily="18" charset="0"/>
              </a:rPr>
              <a:t>        Me.MinimizeBox = True</a:t>
            </a:r>
          </a:p>
          <a:p>
            <a:pPr algn="l"/>
            <a:r>
              <a:rPr lang="en-US" dirty="0">
                <a:solidFill>
                  <a:schemeClr val="tx1"/>
                </a:solidFill>
                <a:latin typeface="Times New Roman" panose="02020603050405020304" pitchFamily="18" charset="0"/>
                <a:cs typeface="Times New Roman" panose="02020603050405020304" pitchFamily="18" charset="0"/>
              </a:rPr>
              <a:t>End Sub</a:t>
            </a:r>
          </a:p>
          <a:p>
            <a:pPr algn="l"/>
            <a:r>
              <a:rPr lang="en-US" dirty="0">
                <a:solidFill>
                  <a:schemeClr val="tx1"/>
                </a:solidFill>
                <a:latin typeface="Times New Roman" panose="02020603050405020304" pitchFamily="18" charset="0"/>
                <a:cs typeface="Times New Roman" panose="02020603050405020304" pitchFamily="18" charset="0"/>
              </a:rPr>
              <a:t>End Class</a:t>
            </a:r>
          </a:p>
          <a:p>
            <a:endParaRPr lang="en-US" b="1" dirty="0">
              <a:solidFill>
                <a:schemeClr val="tx1"/>
              </a:solidFill>
            </a:endParaRPr>
          </a:p>
        </p:txBody>
      </p:sp>
    </p:spTree>
    <p:extLst>
      <p:ext uri="{BB962C8B-B14F-4D97-AF65-F5344CB8AC3E}">
        <p14:creationId xmlns:p14="http://schemas.microsoft.com/office/powerpoint/2010/main" val="13877748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7" y="0"/>
            <a:ext cx="9144000" cy="6858000"/>
          </a:xfrm>
          <a:prstGeom prst="rect">
            <a:avLst/>
          </a:prstGeom>
        </p:spPr>
      </p:pic>
      <p:sp>
        <p:nvSpPr>
          <p:cNvPr id="2" name="Title 1"/>
          <p:cNvSpPr>
            <a:spLocks noGrp="1"/>
          </p:cNvSpPr>
          <p:nvPr>
            <p:ph type="ctrTitle"/>
          </p:nvPr>
        </p:nvSpPr>
        <p:spPr>
          <a:xfrm>
            <a:off x="1143000" y="1143000"/>
            <a:ext cx="7994073" cy="1143000"/>
          </a:xfrm>
        </p:spPr>
        <p:txBody>
          <a:bodyPr/>
          <a:lstStyle/>
          <a:p>
            <a:r>
              <a:rPr lang="en-US" dirty="0" smtClean="0"/>
              <a:t>UNIT 1</a:t>
            </a:r>
            <a:endParaRPr lang="en-US" dirty="0"/>
          </a:p>
        </p:txBody>
      </p:sp>
      <p:sp>
        <p:nvSpPr>
          <p:cNvPr id="3" name="Subtitle 2"/>
          <p:cNvSpPr>
            <a:spLocks noGrp="1"/>
          </p:cNvSpPr>
          <p:nvPr>
            <p:ph type="subTitle" idx="1"/>
          </p:nvPr>
        </p:nvSpPr>
        <p:spPr>
          <a:xfrm>
            <a:off x="990601" y="4724400"/>
            <a:ext cx="8160326" cy="1752600"/>
          </a:xfrm>
        </p:spPr>
        <p:txBody>
          <a:bodyPr/>
          <a:lstStyle/>
          <a:p>
            <a:r>
              <a:rPr lang="en-US" b="1" dirty="0" smtClean="0">
                <a:solidFill>
                  <a:schemeClr val="tx1"/>
                </a:solidFill>
              </a:rPr>
              <a:t>Lesson 3</a:t>
            </a:r>
          </a:p>
          <a:p>
            <a:r>
              <a:rPr lang="en-US" b="1" dirty="0">
                <a:solidFill>
                  <a:schemeClr val="tx1"/>
                </a:solidFill>
                <a:latin typeface="Times New Roman" panose="02020603050405020304" pitchFamily="18" charset="0"/>
                <a:cs typeface="Times New Roman" panose="02020603050405020304" pitchFamily="18" charset="0"/>
              </a:rPr>
              <a:t>Adding Controls to the Form</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2200" y="2051772"/>
            <a:ext cx="5715000" cy="2733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957428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7" y="0"/>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r>
              <a:rPr lang="en-US" dirty="0" smtClean="0"/>
              <a:t>Controls</a:t>
            </a:r>
            <a:endParaRPr lang="en-US" dirty="0"/>
          </a:p>
        </p:txBody>
      </p:sp>
      <p:sp>
        <p:nvSpPr>
          <p:cNvPr id="3" name="Subtitle 2"/>
          <p:cNvSpPr>
            <a:spLocks noGrp="1"/>
          </p:cNvSpPr>
          <p:nvPr>
            <p:ph type="subTitle" idx="1"/>
          </p:nvPr>
        </p:nvSpPr>
        <p:spPr>
          <a:xfrm>
            <a:off x="1219200" y="2743200"/>
            <a:ext cx="7924800" cy="4114800"/>
          </a:xfrm>
        </p:spPr>
        <p:txBody>
          <a:bodyPr>
            <a:normAutofit fontScale="92500" lnSpcReduction="20000"/>
          </a:bodyPr>
          <a:lstStyle/>
          <a:p>
            <a:pPr marL="457200" indent="-457200" algn="l" fontAlgn="base">
              <a:buFont typeface="Arial" panose="020B0604020202020204" pitchFamily="34" charset="0"/>
              <a:buChar char="•"/>
            </a:pPr>
            <a:r>
              <a:rPr lang="en-US" dirty="0">
                <a:solidFill>
                  <a:schemeClr val="tx1"/>
                </a:solidFill>
              </a:rPr>
              <a:t>There are many types of controls that we can add to the form. </a:t>
            </a:r>
            <a:endParaRPr lang="en-US" dirty="0" smtClean="0">
              <a:solidFill>
                <a:schemeClr val="tx1"/>
              </a:solidFill>
            </a:endParaRPr>
          </a:p>
          <a:p>
            <a:pPr marL="457200" indent="-457200" algn="l" fontAlgn="base">
              <a:buFont typeface="Arial" panose="020B0604020202020204" pitchFamily="34" charset="0"/>
              <a:buChar char="•"/>
            </a:pPr>
            <a:r>
              <a:rPr lang="en-US" dirty="0" smtClean="0">
                <a:solidFill>
                  <a:schemeClr val="tx1"/>
                </a:solidFill>
              </a:rPr>
              <a:t>Among </a:t>
            </a:r>
            <a:r>
              <a:rPr lang="en-US" dirty="0">
                <a:solidFill>
                  <a:schemeClr val="tx1"/>
                </a:solidFill>
              </a:rPr>
              <a:t>the controls, the most common ones are button, label, text box, list box, combo box, picture box, check box, and radio button. </a:t>
            </a:r>
            <a:endParaRPr lang="en-US" dirty="0" smtClean="0">
              <a:solidFill>
                <a:schemeClr val="tx1"/>
              </a:solidFill>
            </a:endParaRPr>
          </a:p>
          <a:p>
            <a:pPr marL="457200" indent="-457200" algn="l" fontAlgn="base">
              <a:buFont typeface="Arial" panose="020B0604020202020204" pitchFamily="34" charset="0"/>
              <a:buChar char="•"/>
            </a:pPr>
            <a:r>
              <a:rPr lang="en-US" dirty="0" smtClean="0">
                <a:solidFill>
                  <a:schemeClr val="tx1"/>
                </a:solidFill>
              </a:rPr>
              <a:t>The </a:t>
            </a:r>
            <a:r>
              <a:rPr lang="en-US" dirty="0">
                <a:solidFill>
                  <a:schemeClr val="tx1"/>
                </a:solidFill>
              </a:rPr>
              <a:t>controls’ properties can be set to visible or invisible at runtime. </a:t>
            </a:r>
            <a:endParaRPr lang="en-US" dirty="0" smtClean="0">
              <a:solidFill>
                <a:schemeClr val="tx1"/>
              </a:solidFill>
            </a:endParaRPr>
          </a:p>
          <a:p>
            <a:pPr marL="457200" indent="-457200" algn="l" fontAlgn="base">
              <a:buFont typeface="Arial" panose="020B0604020202020204" pitchFamily="34" charset="0"/>
              <a:buChar char="•"/>
            </a:pPr>
            <a:r>
              <a:rPr lang="en-US" dirty="0" smtClean="0">
                <a:solidFill>
                  <a:schemeClr val="tx1"/>
                </a:solidFill>
              </a:rPr>
              <a:t>However</a:t>
            </a:r>
            <a:r>
              <a:rPr lang="en-US" dirty="0">
                <a:solidFill>
                  <a:schemeClr val="tx1"/>
                </a:solidFill>
              </a:rPr>
              <a:t>, some controls will only run in the background at runtime, one such control is the timer.</a:t>
            </a:r>
          </a:p>
        </p:txBody>
      </p:sp>
    </p:spTree>
    <p:extLst>
      <p:ext uri="{BB962C8B-B14F-4D97-AF65-F5344CB8AC3E}">
        <p14:creationId xmlns:p14="http://schemas.microsoft.com/office/powerpoint/2010/main" val="16170245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27" y="0"/>
            <a:ext cx="9144000" cy="6858000"/>
          </a:xfrm>
          <a:prstGeom prst="rect">
            <a:avLst/>
          </a:prstGeom>
        </p:spPr>
      </p:pic>
      <p:sp>
        <p:nvSpPr>
          <p:cNvPr id="2" name="Title 1"/>
          <p:cNvSpPr>
            <a:spLocks noGrp="1"/>
          </p:cNvSpPr>
          <p:nvPr>
            <p:ph type="ctrTitle"/>
          </p:nvPr>
        </p:nvSpPr>
        <p:spPr>
          <a:xfrm>
            <a:off x="1277216" y="1219200"/>
            <a:ext cx="7904018" cy="1143000"/>
          </a:xfrm>
        </p:spPr>
        <p:txBody>
          <a:bodyPr>
            <a:normAutofit fontScale="90000"/>
          </a:bodyPr>
          <a:lstStyle/>
          <a:p>
            <a:r>
              <a:rPr lang="en-US" dirty="0"/>
              <a:t>Visual Studio Express 2013 for Windows</a:t>
            </a:r>
          </a:p>
        </p:txBody>
      </p:sp>
      <p:sp>
        <p:nvSpPr>
          <p:cNvPr id="3" name="Subtitle 2"/>
          <p:cNvSpPr>
            <a:spLocks noGrp="1"/>
          </p:cNvSpPr>
          <p:nvPr>
            <p:ph type="subTitle" idx="1"/>
          </p:nvPr>
        </p:nvSpPr>
        <p:spPr>
          <a:xfrm>
            <a:off x="1066800" y="3886200"/>
            <a:ext cx="8077200" cy="2971800"/>
          </a:xfrm>
        </p:spPr>
        <p:txBody>
          <a:bodyPr>
            <a:normAutofit/>
          </a:bodyPr>
          <a:lstStyle/>
          <a:p>
            <a:pPr marL="457200" indent="-457200" algn="l">
              <a:buFont typeface="Arial" panose="020B0604020202020204" pitchFamily="34" charset="0"/>
              <a:buChar char="•"/>
            </a:pPr>
            <a:r>
              <a:rPr lang="en-US" sz="2400" b="1" dirty="0">
                <a:solidFill>
                  <a:schemeClr val="tx1"/>
                </a:solidFill>
              </a:rPr>
              <a:t>We will be using the Visual Studio Express 2013 for Windows. </a:t>
            </a:r>
            <a:endParaRPr lang="en-US" sz="2400" b="1" dirty="0" smtClean="0">
              <a:solidFill>
                <a:schemeClr val="tx1"/>
              </a:solidFill>
            </a:endParaRPr>
          </a:p>
          <a:p>
            <a:pPr marL="457200" indent="-457200" algn="l">
              <a:buFont typeface="Arial" panose="020B0604020202020204" pitchFamily="34" charset="0"/>
              <a:buChar char="•"/>
            </a:pPr>
            <a:r>
              <a:rPr lang="en-US" sz="2400" b="1" dirty="0" smtClean="0">
                <a:solidFill>
                  <a:schemeClr val="tx1"/>
                </a:solidFill>
              </a:rPr>
              <a:t>Download </a:t>
            </a:r>
            <a:r>
              <a:rPr lang="en-US" sz="2400" b="1" dirty="0">
                <a:solidFill>
                  <a:schemeClr val="tx1"/>
                </a:solidFill>
              </a:rPr>
              <a:t>the free software from Microsoft site below: </a:t>
            </a:r>
            <a:r>
              <a:rPr lang="en-US" sz="2400" b="1" dirty="0">
                <a:solidFill>
                  <a:schemeClr val="tx1"/>
                </a:solidFill>
                <a:hlinkClick r:id="rId3"/>
              </a:rPr>
              <a:t>http://</a:t>
            </a:r>
            <a:r>
              <a:rPr lang="en-US" sz="2400" b="1" dirty="0" smtClean="0">
                <a:solidFill>
                  <a:schemeClr val="tx1"/>
                </a:solidFill>
                <a:hlinkClick r:id="rId3"/>
              </a:rPr>
              <a:t>www.visualstudio.com/en-us/downloads3</a:t>
            </a:r>
            <a:endParaRPr lang="en-US" sz="2400" b="1" dirty="0" smtClean="0">
              <a:solidFill>
                <a:schemeClr val="tx1"/>
              </a:solidFill>
            </a:endParaRPr>
          </a:p>
          <a:p>
            <a:pPr marL="457200" indent="-457200" algn="l">
              <a:buFont typeface="Arial" panose="020B0604020202020204" pitchFamily="34" charset="0"/>
              <a:buChar char="•"/>
            </a:pPr>
            <a:r>
              <a:rPr lang="en-US" sz="2400" b="1" dirty="0">
                <a:solidFill>
                  <a:schemeClr val="tx1"/>
                </a:solidFill>
              </a:rPr>
              <a:t>Visual Basic Express 2013 is a full-fledged Object-Oriented Programming (OOP) Language, just like other OOP languages such as C++, Java, C# and more.</a:t>
            </a:r>
          </a:p>
          <a:p>
            <a:endParaRPr lang="en-US" b="1" dirty="0">
              <a:solidFill>
                <a:schemeClr val="tx1"/>
              </a:solidFill>
            </a:endParaRP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4800" y="2362200"/>
            <a:ext cx="2228850" cy="1485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800336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7" y="0"/>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r>
              <a:rPr lang="en-US" b="1" dirty="0">
                <a:latin typeface="Times New Roman" panose="02020603050405020304" pitchFamily="18" charset="0"/>
                <a:cs typeface="Times New Roman" panose="02020603050405020304" pitchFamily="18" charset="0"/>
              </a:rPr>
              <a:t>Positioning the Toolbox</a:t>
            </a:r>
            <a:endParaRPr lang="en-US"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1371600" y="2971800"/>
            <a:ext cx="7772400" cy="3886200"/>
          </a:xfrm>
        </p:spPr>
        <p:txBody>
          <a:bodyPr>
            <a:normAutofit/>
          </a:bodyPr>
          <a:lstStyle/>
          <a:p>
            <a:pPr marL="457200" indent="-457200" algn="l" fontAlgn="base">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The Toolbox is usually hidden when you start Visual Basic </a:t>
            </a:r>
            <a:r>
              <a:rPr lang="en-US" dirty="0" smtClean="0">
                <a:solidFill>
                  <a:schemeClr val="tx1"/>
                </a:solidFill>
                <a:latin typeface="Times New Roman" panose="02020603050405020304" pitchFamily="18" charset="0"/>
                <a:cs typeface="Times New Roman" panose="02020603050405020304" pitchFamily="18" charset="0"/>
              </a:rPr>
              <a:t>2013</a:t>
            </a:r>
            <a:endParaRPr lang="en-US" dirty="0">
              <a:solidFill>
                <a:schemeClr val="tx1"/>
              </a:solidFill>
              <a:latin typeface="Times New Roman" panose="02020603050405020304" pitchFamily="18" charset="0"/>
              <a:cs typeface="Times New Roman" panose="02020603050405020304" pitchFamily="18" charset="0"/>
            </a:endParaRPr>
          </a:p>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You </a:t>
            </a:r>
            <a:r>
              <a:rPr lang="en-US" dirty="0">
                <a:solidFill>
                  <a:schemeClr val="tx1"/>
                </a:solidFill>
                <a:latin typeface="Times New Roman" panose="02020603050405020304" pitchFamily="18" charset="0"/>
                <a:cs typeface="Times New Roman" panose="02020603050405020304" pitchFamily="18" charset="0"/>
              </a:rPr>
              <a:t>need to click View on the menu bar and then select Toolbox to reveal the tool </a:t>
            </a:r>
            <a:r>
              <a:rPr lang="en-US" dirty="0" smtClean="0">
                <a:solidFill>
                  <a:schemeClr val="tx1"/>
                </a:solidFill>
                <a:latin typeface="Times New Roman" panose="02020603050405020304" pitchFamily="18" charset="0"/>
                <a:cs typeface="Times New Roman" panose="02020603050405020304" pitchFamily="18" charset="0"/>
              </a:rPr>
              <a:t>box.</a:t>
            </a:r>
          </a:p>
          <a:p>
            <a:pPr marL="457200" indent="-457200" algn="l" fontAlgn="base">
              <a:buFont typeface="Arial" panose="020B0604020202020204" pitchFamily="34" charset="0"/>
              <a:buChar char="•"/>
            </a:pPr>
            <a:r>
              <a:rPr lang="en-US" sz="3000" dirty="0" smtClean="0">
                <a:solidFill>
                  <a:schemeClr val="tx1"/>
                </a:solidFill>
                <a:latin typeface="Times New Roman" panose="02020603050405020304" pitchFamily="18" charset="0"/>
                <a:cs typeface="Times New Roman" panose="02020603050405020304" pitchFamily="18" charset="0"/>
              </a:rPr>
              <a:t>You </a:t>
            </a:r>
            <a:r>
              <a:rPr lang="en-US" sz="3000" dirty="0">
                <a:solidFill>
                  <a:schemeClr val="tx1"/>
                </a:solidFill>
                <a:latin typeface="Times New Roman" panose="02020603050405020304" pitchFamily="18" charset="0"/>
                <a:cs typeface="Times New Roman" panose="02020603050405020304" pitchFamily="18" charset="0"/>
              </a:rPr>
              <a:t>can also use shortcut keys </a:t>
            </a:r>
            <a:r>
              <a:rPr lang="en-US" sz="3000" b="1" dirty="0">
                <a:solidFill>
                  <a:schemeClr val="tx1"/>
                </a:solidFill>
                <a:latin typeface="Times New Roman" panose="02020603050405020304" pitchFamily="18" charset="0"/>
                <a:cs typeface="Times New Roman" panose="02020603050405020304" pitchFamily="18" charset="0"/>
              </a:rPr>
              <a:t>Ctrl + </a:t>
            </a:r>
            <a:r>
              <a:rPr lang="en-US" sz="3000" b="1" dirty="0" smtClean="0">
                <a:solidFill>
                  <a:schemeClr val="tx1"/>
                </a:solidFill>
                <a:latin typeface="Times New Roman" panose="02020603050405020304" pitchFamily="18" charset="0"/>
                <a:cs typeface="Times New Roman" panose="02020603050405020304" pitchFamily="18" charset="0"/>
              </a:rPr>
              <a:t>Alt + x</a:t>
            </a:r>
            <a:r>
              <a:rPr lang="en-US" sz="3000" dirty="0" smtClean="0">
                <a:solidFill>
                  <a:schemeClr val="tx1"/>
                </a:solidFill>
                <a:latin typeface="Times New Roman" panose="02020603050405020304" pitchFamily="18" charset="0"/>
                <a:cs typeface="Times New Roman" panose="02020603050405020304" pitchFamily="18" charset="0"/>
              </a:rPr>
              <a:t> </a:t>
            </a:r>
            <a:r>
              <a:rPr lang="en-US" sz="3000" dirty="0">
                <a:solidFill>
                  <a:schemeClr val="tx1"/>
                </a:solidFill>
                <a:latin typeface="Times New Roman" panose="02020603050405020304" pitchFamily="18" charset="0"/>
                <a:cs typeface="Times New Roman" panose="02020603050405020304" pitchFamily="18" charset="0"/>
              </a:rPr>
              <a:t>to bring out the tool box.</a:t>
            </a:r>
          </a:p>
        </p:txBody>
      </p:sp>
    </p:spTree>
    <p:extLst>
      <p:ext uri="{BB962C8B-B14F-4D97-AF65-F5344CB8AC3E}">
        <p14:creationId xmlns:p14="http://schemas.microsoft.com/office/powerpoint/2010/main" val="34702692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7" y="0"/>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r>
              <a:rPr lang="en-US" dirty="0" smtClean="0"/>
              <a:t>ToolBox </a:t>
            </a:r>
            <a:endParaRPr lang="en-US" dirty="0"/>
          </a:p>
        </p:txBody>
      </p:sp>
      <p:sp>
        <p:nvSpPr>
          <p:cNvPr id="3" name="Subtitle 2"/>
          <p:cNvSpPr>
            <a:spLocks noGrp="1"/>
          </p:cNvSpPr>
          <p:nvPr>
            <p:ph type="subTitle" idx="1"/>
          </p:nvPr>
        </p:nvSpPr>
        <p:spPr>
          <a:xfrm>
            <a:off x="1371600" y="4724400"/>
            <a:ext cx="6400800" cy="1752600"/>
          </a:xfrm>
        </p:spPr>
        <p:txBody>
          <a:bodyPr/>
          <a:lstStyle/>
          <a:p>
            <a:endParaRPr lang="en-US" b="1" dirty="0">
              <a:solidFill>
                <a:schemeClr val="tx1"/>
              </a:solidFill>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9200" y="2438400"/>
            <a:ext cx="7924800" cy="4436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ight Arrow 4"/>
          <p:cNvSpPr/>
          <p:nvPr/>
        </p:nvSpPr>
        <p:spPr>
          <a:xfrm rot="9773281">
            <a:off x="3886200" y="3276600"/>
            <a:ext cx="1600200" cy="76200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Tree>
    <p:extLst>
      <p:ext uri="{BB962C8B-B14F-4D97-AF65-F5344CB8AC3E}">
        <p14:creationId xmlns:p14="http://schemas.microsoft.com/office/powerpoint/2010/main" val="31523429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7" y="0"/>
            <a:ext cx="9144000" cy="6858000"/>
          </a:xfrm>
          <a:prstGeom prst="rect">
            <a:avLst/>
          </a:prstGeom>
        </p:spPr>
      </p:pic>
      <p:sp>
        <p:nvSpPr>
          <p:cNvPr id="2" name="Title 1"/>
          <p:cNvSpPr>
            <a:spLocks noGrp="1"/>
          </p:cNvSpPr>
          <p:nvPr>
            <p:ph type="ctrTitle"/>
          </p:nvPr>
        </p:nvSpPr>
        <p:spPr>
          <a:xfrm>
            <a:off x="1233055" y="1143000"/>
            <a:ext cx="7904018" cy="685800"/>
          </a:xfrm>
        </p:spPr>
        <p:txBody>
          <a:bodyPr>
            <a:normAutofit fontScale="90000"/>
          </a:bodyPr>
          <a:lstStyle/>
          <a:p>
            <a:r>
              <a:rPr lang="en-US" dirty="0" smtClean="0"/>
              <a:t>Docking the ToolBox</a:t>
            </a:r>
            <a:endParaRPr lang="en-US" dirty="0"/>
          </a:p>
        </p:txBody>
      </p:sp>
      <p:sp>
        <p:nvSpPr>
          <p:cNvPr id="3" name="Subtitle 2"/>
          <p:cNvSpPr>
            <a:spLocks noGrp="1"/>
          </p:cNvSpPr>
          <p:nvPr>
            <p:ph type="subTitle" idx="1"/>
          </p:nvPr>
        </p:nvSpPr>
        <p:spPr>
          <a:xfrm>
            <a:off x="1295400" y="4648200"/>
            <a:ext cx="7848600" cy="2209800"/>
          </a:xfrm>
        </p:spPr>
        <p:txBody>
          <a:bodyPr>
            <a:normAutofit fontScale="85000" lnSpcReduction="10000"/>
          </a:bodyPr>
          <a:lstStyle/>
          <a:p>
            <a:pPr marL="457200" indent="-457200" algn="l">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You can position the tool box by dragging it anywhere you like while its status is set to float.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You </a:t>
            </a:r>
            <a:r>
              <a:rPr lang="en-US" dirty="0">
                <a:solidFill>
                  <a:schemeClr val="tx1"/>
                </a:solidFill>
                <a:latin typeface="Times New Roman" panose="02020603050405020304" pitchFamily="18" charset="0"/>
                <a:cs typeface="Times New Roman" panose="02020603050405020304" pitchFamily="18" charset="0"/>
              </a:rPr>
              <a:t>can also dock the tool box by right-clicking on the tool box and choose dock from the pop-up menu. </a:t>
            </a:r>
            <a:endParaRPr lang="en-US" b="1" dirty="0">
              <a:solidFill>
                <a:schemeClr val="tx1"/>
              </a:solidFill>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6600" y="1752600"/>
            <a:ext cx="3962400" cy="2826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6566228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7" y="0"/>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r>
              <a:rPr lang="en-US" dirty="0" smtClean="0"/>
              <a:t>ToolBox</a:t>
            </a:r>
            <a:endParaRPr lang="en-US" dirty="0"/>
          </a:p>
        </p:txBody>
      </p:sp>
      <p:sp>
        <p:nvSpPr>
          <p:cNvPr id="3" name="Subtitle 2"/>
          <p:cNvSpPr>
            <a:spLocks noGrp="1"/>
          </p:cNvSpPr>
          <p:nvPr>
            <p:ph type="subTitle" idx="1"/>
          </p:nvPr>
        </p:nvSpPr>
        <p:spPr>
          <a:xfrm>
            <a:off x="1295400" y="2895600"/>
            <a:ext cx="7848600" cy="3962400"/>
          </a:xfrm>
        </p:spPr>
        <p:txBody>
          <a:bodyPr>
            <a:normAutofit fontScale="85000" lnSpcReduction="20000"/>
          </a:bodyPr>
          <a:lstStyle/>
          <a:p>
            <a:pPr marL="457200" indent="-457200" algn="l" fontAlgn="base">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Further, you may also pin the tool box to the side bar or the bottom bar by clicking on the pin icon on the menu bar of the tool box.</a:t>
            </a:r>
          </a:p>
          <a:p>
            <a:pPr marL="457200" indent="-457200" algn="l" fontAlgn="base">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How and where you want to position your tool box is entirely up to you but I strongly suggest that you place the tool box alongside or at the bottom of the default form so that it is easy for you to add controls from the tool box into the form.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You </a:t>
            </a:r>
            <a:r>
              <a:rPr lang="en-US" dirty="0">
                <a:solidFill>
                  <a:schemeClr val="tx1"/>
                </a:solidFill>
                <a:latin typeface="Times New Roman" panose="02020603050405020304" pitchFamily="18" charset="0"/>
                <a:cs typeface="Times New Roman" panose="02020603050405020304" pitchFamily="18" charset="0"/>
              </a:rPr>
              <a:t>should never cover the form with the tool box because it will be difficult to add controls to the form.</a:t>
            </a:r>
          </a:p>
          <a:p>
            <a:endParaRPr lang="en-US" b="1" dirty="0">
              <a:solidFill>
                <a:schemeClr val="tx1"/>
              </a:solidFill>
            </a:endParaRPr>
          </a:p>
        </p:txBody>
      </p:sp>
    </p:spTree>
    <p:extLst>
      <p:ext uri="{BB962C8B-B14F-4D97-AF65-F5344CB8AC3E}">
        <p14:creationId xmlns:p14="http://schemas.microsoft.com/office/powerpoint/2010/main" val="103312756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7" y="0"/>
            <a:ext cx="9144000" cy="6858000"/>
          </a:xfrm>
          <a:prstGeom prst="rect">
            <a:avLst/>
          </a:prstGeom>
        </p:spPr>
      </p:pic>
      <p:sp>
        <p:nvSpPr>
          <p:cNvPr id="2" name="Title 1"/>
          <p:cNvSpPr>
            <a:spLocks noGrp="1"/>
          </p:cNvSpPr>
          <p:nvPr>
            <p:ph type="ctrTitle"/>
          </p:nvPr>
        </p:nvSpPr>
        <p:spPr>
          <a:xfrm>
            <a:off x="1233055" y="1143000"/>
            <a:ext cx="7904018" cy="1143000"/>
          </a:xfrm>
        </p:spPr>
        <p:txBody>
          <a:bodyPr>
            <a:normAutofit fontScale="90000"/>
          </a:bodyPr>
          <a:lstStyle/>
          <a:p>
            <a:r>
              <a:rPr lang="en-US" b="1" dirty="0">
                <a:latin typeface="Times New Roman" panose="02020603050405020304" pitchFamily="18" charset="0"/>
                <a:cs typeface="Times New Roman" panose="02020603050405020304" pitchFamily="18" charset="0"/>
              </a:rPr>
              <a:t>Adding Controls to the Form and Changing Their Properties</a:t>
            </a:r>
            <a:endParaRPr lang="en-US"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1219200" y="2743200"/>
            <a:ext cx="7924800" cy="4114800"/>
          </a:xfrm>
        </p:spPr>
        <p:txBody>
          <a:bodyPr>
            <a:normAutofit/>
          </a:bodyPr>
          <a:lstStyle/>
          <a:p>
            <a:pPr marL="457200" indent="-457200" algn="l" fontAlgn="base">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Adding a control to the form is an easy task, what you need to do is drag a control from the tool box and drop it onto the form or draw it on the form. You can drag the control around the form and you can also resize it easily.</a:t>
            </a:r>
          </a:p>
          <a:p>
            <a:endParaRPr lang="en-US" b="1" dirty="0">
              <a:solidFill>
                <a:schemeClr val="tx1"/>
              </a:solidFill>
            </a:endParaRPr>
          </a:p>
        </p:txBody>
      </p:sp>
    </p:spTree>
    <p:extLst>
      <p:ext uri="{BB962C8B-B14F-4D97-AF65-F5344CB8AC3E}">
        <p14:creationId xmlns:p14="http://schemas.microsoft.com/office/powerpoint/2010/main" val="217321621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r>
              <a:rPr lang="en-US" dirty="0" smtClean="0"/>
              <a:t>Changing Objects Properties</a:t>
            </a:r>
            <a:endParaRPr lang="en-US" dirty="0"/>
          </a:p>
        </p:txBody>
      </p:sp>
      <p:sp>
        <p:nvSpPr>
          <p:cNvPr id="3" name="Subtitle 2"/>
          <p:cNvSpPr>
            <a:spLocks noGrp="1"/>
          </p:cNvSpPr>
          <p:nvPr>
            <p:ph type="subTitle" idx="1"/>
          </p:nvPr>
        </p:nvSpPr>
        <p:spPr>
          <a:xfrm>
            <a:off x="1371600" y="4724400"/>
            <a:ext cx="6400800" cy="1752600"/>
          </a:xfrm>
        </p:spPr>
        <p:txBody>
          <a:bodyPr/>
          <a:lstStyle/>
          <a:p>
            <a:endParaRPr lang="en-US" b="1" dirty="0">
              <a:solidFill>
                <a:schemeClr val="tx1"/>
              </a:solidFill>
            </a:endParaRP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9200" y="2317102"/>
            <a:ext cx="7924800" cy="4559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ight Arrow 4"/>
          <p:cNvSpPr/>
          <p:nvPr/>
        </p:nvSpPr>
        <p:spPr>
          <a:xfrm>
            <a:off x="2667000" y="4038600"/>
            <a:ext cx="2514600" cy="83820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99585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r>
              <a:rPr lang="en-US" dirty="0" smtClean="0"/>
              <a:t>Naming Objects</a:t>
            </a:r>
            <a:endParaRPr lang="en-US" dirty="0"/>
          </a:p>
        </p:txBody>
      </p:sp>
      <p:sp>
        <p:nvSpPr>
          <p:cNvPr id="7" name="Rectangle 3"/>
          <p:cNvSpPr>
            <a:spLocks noGrp="1" noChangeArrowheads="1"/>
          </p:cNvSpPr>
          <p:nvPr>
            <p:ph type="subTitle" idx="1"/>
          </p:nvPr>
        </p:nvSpPr>
        <p:spPr bwMode="auto">
          <a:xfrm>
            <a:off x="1143000" y="3165042"/>
            <a:ext cx="8001000" cy="2585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dirty="0" smtClean="0">
                <a:ln>
                  <a:noFill/>
                </a:ln>
                <a:solidFill>
                  <a:schemeClr val="tx1"/>
                </a:solidFill>
                <a:effectLst/>
                <a:latin typeface="Arial" charset="0"/>
                <a:cs typeface="Arial" charset="0"/>
              </a:rPr>
              <a:t>Most common objects with its appropriate prefix</a:t>
            </a:r>
            <a:r>
              <a:rPr kumimoji="0" lang="en-US" altLang="en-US" sz="1800" b="1" i="0" u="none" strike="noStrike" cap="none" normalizeH="0" dirty="0" smtClean="0">
                <a:ln>
                  <a:noFill/>
                </a:ln>
                <a:solidFill>
                  <a:schemeClr val="tx1"/>
                </a:solidFill>
                <a:effectLst/>
                <a:latin typeface="Arial" charset="0"/>
                <a:cs typeface="Arial" charset="0"/>
              </a:rPr>
              <a:t> are as follow</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US" altLang="en-US" sz="1800" b="1" dirty="0" err="1" smtClean="0">
                <a:solidFill>
                  <a:schemeClr val="tx1"/>
                </a:solidFill>
                <a:latin typeface="Arial" charset="0"/>
                <a:cs typeface="Arial" charset="0"/>
              </a:rPr>
              <a:t>CheckBox</a:t>
            </a:r>
            <a:r>
              <a:rPr lang="en-US" altLang="en-US" sz="1800" b="1" dirty="0" smtClean="0">
                <a:solidFill>
                  <a:schemeClr val="tx1"/>
                </a:solidFill>
                <a:latin typeface="Arial" charset="0"/>
                <a:cs typeface="Arial" charset="0"/>
              </a:rPr>
              <a:t>              	</a:t>
            </a:r>
            <a:r>
              <a:rPr lang="en-US" altLang="en-US" sz="1800" b="1" dirty="0" err="1" smtClean="0">
                <a:solidFill>
                  <a:schemeClr val="tx1"/>
                </a:solidFill>
                <a:latin typeface="Arial" charset="0"/>
                <a:cs typeface="Arial" charset="0"/>
              </a:rPr>
              <a:t>chk</a:t>
            </a:r>
            <a:endParaRPr lang="en-US" altLang="en-US" sz="1800" b="1" dirty="0" smtClean="0">
              <a:solidFill>
                <a:schemeClr val="tx1"/>
              </a:solidFill>
              <a:latin typeface="Arial" charset="0"/>
              <a:cs typeface="Arial"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dirty="0" smtClean="0">
                <a:ln>
                  <a:noFill/>
                </a:ln>
                <a:solidFill>
                  <a:schemeClr val="tx1"/>
                </a:solidFill>
                <a:effectLst/>
                <a:latin typeface="Arial" charset="0"/>
                <a:cs typeface="Arial" charset="0"/>
              </a:rPr>
              <a:t>Button  		</a:t>
            </a:r>
            <a:r>
              <a:rPr kumimoji="0" lang="en-US" altLang="en-US" sz="1800" b="1" i="0" u="none" strike="noStrike" cap="none" normalizeH="0" dirty="0" err="1" smtClean="0">
                <a:ln>
                  <a:noFill/>
                </a:ln>
                <a:solidFill>
                  <a:schemeClr val="tx1"/>
                </a:solidFill>
                <a:effectLst/>
                <a:latin typeface="Arial" charset="0"/>
                <a:cs typeface="Arial" charset="0"/>
              </a:rPr>
              <a:t>cmd</a:t>
            </a:r>
            <a:r>
              <a:rPr kumimoji="0" lang="en-US" altLang="en-US" sz="1800" b="1" i="0" u="none" strike="noStrike" cap="none" normalizeH="0" dirty="0" smtClean="0">
                <a:ln>
                  <a:noFill/>
                </a:ln>
                <a:solidFill>
                  <a:schemeClr val="tx1"/>
                </a:solidFill>
                <a:effectLst/>
                <a:latin typeface="Arial" charset="0"/>
                <a:cs typeface="Arial" charset="0"/>
              </a:rPr>
              <a:t> or </a:t>
            </a:r>
            <a:r>
              <a:rPr kumimoji="0" lang="en-US" altLang="en-US" sz="1800" b="1" i="0" u="none" strike="noStrike" cap="none" normalizeH="0" dirty="0" err="1" smtClean="0">
                <a:ln>
                  <a:noFill/>
                </a:ln>
                <a:solidFill>
                  <a:schemeClr val="tx1"/>
                </a:solidFill>
                <a:effectLst/>
                <a:latin typeface="Arial" charset="0"/>
                <a:cs typeface="Arial" charset="0"/>
              </a:rPr>
              <a:t>btn</a:t>
            </a:r>
            <a:endParaRPr kumimoji="0" lang="en-US" altLang="en-US" sz="1800" b="1" i="0" u="none" strike="noStrike" cap="none" normalizeH="0" dirty="0" smtClean="0">
              <a:ln>
                <a:noFill/>
              </a:ln>
              <a:solidFill>
                <a:schemeClr val="tx1"/>
              </a:solidFill>
              <a:effectLst/>
              <a:latin typeface="Arial" charset="0"/>
              <a:cs typeface="Arial"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US" altLang="en-US" sz="1800" b="1" baseline="0" dirty="0" smtClean="0">
                <a:solidFill>
                  <a:schemeClr val="tx1"/>
                </a:solidFill>
                <a:latin typeface="Arial" charset="0"/>
                <a:cs typeface="Arial" charset="0"/>
              </a:rPr>
              <a:t>Image		</a:t>
            </a:r>
            <a:r>
              <a:rPr lang="en-US" altLang="en-US" sz="1800" b="1" baseline="0" dirty="0" err="1" smtClean="0">
                <a:solidFill>
                  <a:schemeClr val="tx1"/>
                </a:solidFill>
                <a:latin typeface="Arial" charset="0"/>
                <a:cs typeface="Arial" charset="0"/>
              </a:rPr>
              <a:t>img</a:t>
            </a:r>
            <a:endParaRPr lang="en-US" altLang="en-US" sz="1800" b="1" baseline="0" dirty="0" smtClean="0">
              <a:solidFill>
                <a:schemeClr val="tx1"/>
              </a:solidFill>
              <a:latin typeface="Arial" charset="0"/>
              <a:cs typeface="Arial"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dirty="0" smtClean="0">
                <a:ln>
                  <a:noFill/>
                </a:ln>
                <a:solidFill>
                  <a:schemeClr val="tx1"/>
                </a:solidFill>
                <a:effectLst/>
                <a:latin typeface="Arial" charset="0"/>
                <a:cs typeface="Arial" charset="0"/>
              </a:rPr>
              <a:t>Label			</a:t>
            </a:r>
            <a:r>
              <a:rPr kumimoji="0" lang="en-US" altLang="en-US" sz="1800" b="1" i="0" u="none" strike="noStrike" cap="none" normalizeH="0" dirty="0" err="1" smtClean="0">
                <a:ln>
                  <a:noFill/>
                </a:ln>
                <a:solidFill>
                  <a:schemeClr val="tx1"/>
                </a:solidFill>
                <a:effectLst/>
                <a:latin typeface="Arial" charset="0"/>
                <a:cs typeface="Arial" charset="0"/>
              </a:rPr>
              <a:t>lbl</a:t>
            </a:r>
            <a:endParaRPr kumimoji="0" lang="en-US" altLang="en-US" sz="1800" b="1" i="0" u="none" strike="noStrike" cap="none" normalizeH="0" dirty="0" smtClean="0">
              <a:ln>
                <a:noFill/>
              </a:ln>
              <a:solidFill>
                <a:schemeClr val="tx1"/>
              </a:solidFill>
              <a:effectLst/>
              <a:latin typeface="Arial" charset="0"/>
              <a:cs typeface="Arial"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US" altLang="en-US" sz="1800" b="1" dirty="0" smtClean="0">
                <a:solidFill>
                  <a:schemeClr val="tx1"/>
                </a:solidFill>
                <a:latin typeface="Arial" charset="0"/>
                <a:cs typeface="Arial" charset="0"/>
              </a:rPr>
              <a:t>Option </a:t>
            </a:r>
            <a:r>
              <a:rPr lang="en-US" altLang="en-US" sz="1800" b="1" dirty="0" err="1" smtClean="0">
                <a:solidFill>
                  <a:schemeClr val="tx1"/>
                </a:solidFill>
                <a:latin typeface="Arial" charset="0"/>
                <a:cs typeface="Arial" charset="0"/>
              </a:rPr>
              <a:t>Butttons</a:t>
            </a:r>
            <a:r>
              <a:rPr lang="en-US" altLang="en-US" sz="1800" b="1" dirty="0" smtClean="0">
                <a:solidFill>
                  <a:schemeClr val="tx1"/>
                </a:solidFill>
                <a:latin typeface="Arial" charset="0"/>
                <a:cs typeface="Arial" charset="0"/>
              </a:rPr>
              <a:t>	opt</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smtClean="0">
                <a:ln>
                  <a:noFill/>
                </a:ln>
                <a:solidFill>
                  <a:schemeClr val="tx1"/>
                </a:solidFill>
                <a:effectLst/>
                <a:latin typeface="Arial" charset="0"/>
                <a:cs typeface="Arial" charset="0"/>
              </a:rPr>
              <a:t>Form			</a:t>
            </a:r>
            <a:r>
              <a:rPr kumimoji="0" lang="en-US" altLang="en-US" sz="1800" b="1" i="0" u="none" strike="noStrike" cap="none" normalizeH="0" baseline="0" dirty="0" err="1" smtClean="0">
                <a:ln>
                  <a:noFill/>
                </a:ln>
                <a:solidFill>
                  <a:schemeClr val="tx1"/>
                </a:solidFill>
                <a:effectLst/>
                <a:latin typeface="Arial" charset="0"/>
                <a:cs typeface="Arial" charset="0"/>
              </a:rPr>
              <a:t>frm</a:t>
            </a:r>
            <a:endParaRPr kumimoji="0" lang="en-US" altLang="en-US" sz="1800" b="1" i="0" u="none" strike="noStrike" cap="none" normalizeH="0" baseline="0" dirty="0" smtClean="0">
              <a:ln>
                <a:noFill/>
              </a:ln>
              <a:solidFill>
                <a:schemeClr val="tx1"/>
              </a:solidFill>
              <a:effectLst/>
              <a:latin typeface="Arial" charset="0"/>
              <a:cs typeface="Arial"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US" altLang="en-US" sz="1800" b="1" dirty="0" smtClean="0">
                <a:solidFill>
                  <a:schemeClr val="tx1"/>
                </a:solidFill>
                <a:latin typeface="Arial" charset="0"/>
                <a:cs typeface="Arial" charset="0"/>
              </a:rPr>
              <a:t>Frame		</a:t>
            </a:r>
            <a:r>
              <a:rPr lang="en-US" altLang="en-US" sz="1800" b="1" dirty="0" err="1" smtClean="0">
                <a:solidFill>
                  <a:schemeClr val="tx1"/>
                </a:solidFill>
                <a:latin typeface="Arial" charset="0"/>
                <a:cs typeface="Arial" charset="0"/>
              </a:rPr>
              <a:t>fra</a:t>
            </a:r>
            <a:endParaRPr lang="en-US" altLang="en-US" sz="1800" b="1" dirty="0" smtClean="0">
              <a:solidFill>
                <a:schemeClr val="tx1"/>
              </a:solidFill>
              <a:latin typeface="Arial" charset="0"/>
              <a:cs typeface="Arial"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en-US" altLang="en-US" sz="1800" b="0" i="0" u="none" strike="noStrike" cap="none" normalizeH="0" baseline="0" dirty="0" smtClean="0">
              <a:ln>
                <a:noFill/>
              </a:ln>
              <a:solidFill>
                <a:schemeClr val="tx1"/>
              </a:solidFill>
              <a:effectLst/>
              <a:latin typeface="Arial" charset="0"/>
              <a:cs typeface="Arial" charset="0"/>
            </a:endParaRPr>
          </a:p>
        </p:txBody>
      </p:sp>
    </p:spTree>
    <p:extLst>
      <p:ext uri="{BB962C8B-B14F-4D97-AF65-F5344CB8AC3E}">
        <p14:creationId xmlns:p14="http://schemas.microsoft.com/office/powerpoint/2010/main" val="182873831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143000" y="1143000"/>
            <a:ext cx="7994073" cy="990600"/>
          </a:xfrm>
        </p:spPr>
        <p:txBody>
          <a:bodyPr/>
          <a:lstStyle/>
          <a:p>
            <a:r>
              <a:rPr lang="en-US" dirty="0" smtClean="0"/>
              <a:t>UNIT 1</a:t>
            </a:r>
            <a:endParaRPr lang="en-US" dirty="0"/>
          </a:p>
        </p:txBody>
      </p:sp>
      <p:sp>
        <p:nvSpPr>
          <p:cNvPr id="3" name="Subtitle 2"/>
          <p:cNvSpPr>
            <a:spLocks noGrp="1"/>
          </p:cNvSpPr>
          <p:nvPr>
            <p:ph type="subTitle" idx="1"/>
          </p:nvPr>
        </p:nvSpPr>
        <p:spPr>
          <a:xfrm>
            <a:off x="1143000" y="4724400"/>
            <a:ext cx="7966364" cy="2133600"/>
          </a:xfrm>
        </p:spPr>
        <p:txBody>
          <a:bodyPr/>
          <a:lstStyle/>
          <a:p>
            <a:r>
              <a:rPr lang="en-US" b="1" dirty="0" smtClean="0">
                <a:solidFill>
                  <a:schemeClr val="tx1"/>
                </a:solidFill>
              </a:rPr>
              <a:t>Lesson 4</a:t>
            </a:r>
          </a:p>
          <a:p>
            <a:r>
              <a:rPr lang="en-US" b="1" dirty="0" smtClean="0">
                <a:solidFill>
                  <a:schemeClr val="tx1"/>
                </a:solidFill>
              </a:rPr>
              <a:t>Writing VB Code</a:t>
            </a:r>
            <a:endParaRPr lang="en-US" b="1" dirty="0">
              <a:solidFill>
                <a:schemeClr val="tx1"/>
              </a:solidFill>
            </a:endParaRPr>
          </a:p>
        </p:txBody>
      </p:sp>
      <p:pic>
        <p:nvPicPr>
          <p:cNvPr id="5121"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0400" y="1980369"/>
            <a:ext cx="3324225" cy="2820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980547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295400"/>
            <a:ext cx="7904018" cy="762000"/>
          </a:xfrm>
        </p:spPr>
        <p:txBody>
          <a:bodyPr>
            <a:noAutofit/>
          </a:bodyPr>
          <a:lstStyle/>
          <a:p>
            <a:r>
              <a:rPr lang="en-US" sz="3600" b="1" dirty="0"/>
              <a:t>The Concept of Event-Driven Programming</a:t>
            </a:r>
            <a:endParaRPr lang="en-US" sz="3600" dirty="0"/>
          </a:p>
        </p:txBody>
      </p:sp>
      <p:sp>
        <p:nvSpPr>
          <p:cNvPr id="3" name="Subtitle 2"/>
          <p:cNvSpPr>
            <a:spLocks noGrp="1"/>
          </p:cNvSpPr>
          <p:nvPr>
            <p:ph type="subTitle" idx="1"/>
          </p:nvPr>
        </p:nvSpPr>
        <p:spPr>
          <a:xfrm>
            <a:off x="1143000" y="2057400"/>
            <a:ext cx="7966364" cy="4800600"/>
          </a:xfrm>
        </p:spPr>
        <p:txBody>
          <a:bodyPr>
            <a:noAutofit/>
          </a:bodyPr>
          <a:lstStyle/>
          <a:p>
            <a:pPr marL="457200" indent="-457200" algn="l" fontAlgn="base">
              <a:buFont typeface="Arial" panose="020B0604020202020204" pitchFamily="34" charset="0"/>
              <a:buChar char="•"/>
            </a:pPr>
            <a:r>
              <a:rPr lang="en-US" sz="2000" dirty="0">
                <a:solidFill>
                  <a:schemeClr val="tx1"/>
                </a:solidFill>
                <a:latin typeface="Times New Roman" panose="02020603050405020304" pitchFamily="18" charset="0"/>
                <a:cs typeface="Times New Roman" panose="02020603050405020304" pitchFamily="18" charset="0"/>
              </a:rPr>
              <a:t>Visual Basic 2013 is an event driven </a:t>
            </a:r>
            <a:r>
              <a:rPr lang="en-US" sz="2000" dirty="0" smtClean="0">
                <a:solidFill>
                  <a:schemeClr val="tx1"/>
                </a:solidFill>
                <a:latin typeface="Times New Roman" panose="02020603050405020304" pitchFamily="18" charset="0"/>
                <a:cs typeface="Times New Roman" panose="02020603050405020304" pitchFamily="18" charset="0"/>
              </a:rPr>
              <a:t>programming language because</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smtClean="0">
                <a:solidFill>
                  <a:schemeClr val="tx1"/>
                </a:solidFill>
                <a:latin typeface="Times New Roman" panose="02020603050405020304" pitchFamily="18" charset="0"/>
                <a:cs typeface="Times New Roman" panose="02020603050405020304" pitchFamily="18" charset="0"/>
              </a:rPr>
              <a:t>we </a:t>
            </a:r>
            <a:r>
              <a:rPr lang="en-US" sz="2000" dirty="0">
                <a:solidFill>
                  <a:schemeClr val="tx1"/>
                </a:solidFill>
                <a:latin typeface="Times New Roman" panose="02020603050405020304" pitchFamily="18" charset="0"/>
                <a:cs typeface="Times New Roman" panose="02020603050405020304" pitchFamily="18" charset="0"/>
              </a:rPr>
              <a:t>have to write code for each control so that it responses to certain events triggered randomly by the user. These events do not occur in a certain order. The events are usually triggered by user’s inputs. However, some events are not triggered by the user. Examples of events are load, click, double click, drag and drop, pressing the keys and more.</a:t>
            </a:r>
          </a:p>
          <a:p>
            <a:pPr marL="457200" indent="-457200" algn="l" fontAlgn="base">
              <a:buFont typeface="Arial" panose="020B0604020202020204" pitchFamily="34" charset="0"/>
              <a:buChar char="•"/>
            </a:pPr>
            <a:r>
              <a:rPr lang="en-US" sz="2000" dirty="0">
                <a:solidFill>
                  <a:schemeClr val="tx1"/>
                </a:solidFill>
                <a:latin typeface="Times New Roman" panose="02020603050405020304" pitchFamily="18" charset="0"/>
                <a:cs typeface="Times New Roman" panose="02020603050405020304" pitchFamily="18" charset="0"/>
              </a:rPr>
              <a:t>Every form and every control you place on the form has a set of events related to them. Some of the events are load, click, double click, drag and drop, pressing the keys and more. To view the events, double-click the control (object) on the form to enter the code window.  </a:t>
            </a:r>
            <a:endParaRPr lang="en-US" sz="2000" dirty="0" smtClean="0">
              <a:solidFill>
                <a:schemeClr val="tx1"/>
              </a:solidFill>
              <a:latin typeface="Times New Roman" panose="02020603050405020304" pitchFamily="18" charset="0"/>
              <a:cs typeface="Times New Roman" panose="02020603050405020304" pitchFamily="18" charset="0"/>
            </a:endParaRPr>
          </a:p>
          <a:p>
            <a:pPr marL="457200" indent="-457200" algn="l" fontAlgn="base">
              <a:buFont typeface="Arial" panose="020B0604020202020204" pitchFamily="34" charset="0"/>
              <a:buChar char="•"/>
            </a:pPr>
            <a:r>
              <a:rPr lang="en-US" sz="2000" dirty="0" smtClean="0">
                <a:solidFill>
                  <a:schemeClr val="tx1"/>
                </a:solidFill>
                <a:latin typeface="Times New Roman" panose="02020603050405020304" pitchFamily="18" charset="0"/>
                <a:cs typeface="Times New Roman" panose="02020603050405020304" pitchFamily="18" charset="0"/>
              </a:rPr>
              <a:t>The </a:t>
            </a:r>
            <a:r>
              <a:rPr lang="en-US" sz="2000" dirty="0">
                <a:solidFill>
                  <a:schemeClr val="tx1"/>
                </a:solidFill>
                <a:latin typeface="Times New Roman" panose="02020603050405020304" pitchFamily="18" charset="0"/>
                <a:cs typeface="Times New Roman" panose="02020603050405020304" pitchFamily="18" charset="0"/>
              </a:rPr>
              <a:t>default event will appear at the top part on the right side of the code window. You need to click on the default event to view other events associated with the control. The VB code appears on the left side is the event procedure associated with the load event. </a:t>
            </a:r>
            <a:endParaRPr lang="en-US" sz="20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962672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r>
              <a:rPr lang="en-US" dirty="0" smtClean="0"/>
              <a:t>Event</a:t>
            </a:r>
            <a:endParaRPr lang="en-US" dirty="0"/>
          </a:p>
        </p:txBody>
      </p:sp>
      <p:sp>
        <p:nvSpPr>
          <p:cNvPr id="3" name="Subtitle 2"/>
          <p:cNvSpPr>
            <a:spLocks noGrp="1"/>
          </p:cNvSpPr>
          <p:nvPr>
            <p:ph type="subTitle" idx="1"/>
          </p:nvPr>
        </p:nvSpPr>
        <p:spPr>
          <a:xfrm>
            <a:off x="1371600" y="4724400"/>
            <a:ext cx="6400800" cy="1752600"/>
          </a:xfrm>
        </p:spPr>
        <p:txBody>
          <a:bodyPr/>
          <a:lstStyle/>
          <a:p>
            <a:endParaRPr lang="en-US" b="1" dirty="0">
              <a:solidFill>
                <a:schemeClr val="tx1"/>
              </a:solidFill>
            </a:endParaRPr>
          </a:p>
        </p:txBody>
      </p:sp>
      <p:pic>
        <p:nvPicPr>
          <p:cNvPr id="8193"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1431" y="2362199"/>
            <a:ext cx="7957933" cy="4499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ight Arrow 4"/>
          <p:cNvSpPr/>
          <p:nvPr/>
        </p:nvSpPr>
        <p:spPr>
          <a:xfrm flipV="1">
            <a:off x="3471088" y="3704338"/>
            <a:ext cx="1758478" cy="90775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256960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7" y="0"/>
            <a:ext cx="9144000" cy="6858000"/>
          </a:xfrm>
          <a:prstGeom prst="rect">
            <a:avLst/>
          </a:prstGeom>
        </p:spPr>
      </p:pic>
      <p:sp>
        <p:nvSpPr>
          <p:cNvPr id="2" name="Title 1"/>
          <p:cNvSpPr>
            <a:spLocks noGrp="1"/>
          </p:cNvSpPr>
          <p:nvPr>
            <p:ph type="ctrTitle"/>
          </p:nvPr>
        </p:nvSpPr>
        <p:spPr>
          <a:xfrm>
            <a:off x="1233055" y="1143000"/>
            <a:ext cx="7904018" cy="1143000"/>
          </a:xfrm>
        </p:spPr>
        <p:txBody>
          <a:bodyPr>
            <a:normAutofit fontScale="90000"/>
          </a:bodyPr>
          <a:lstStyle/>
          <a:p>
            <a:r>
              <a:rPr lang="en-US" dirty="0" smtClean="0"/>
              <a:t>Visual </a:t>
            </a:r>
            <a:r>
              <a:rPr lang="en-US" dirty="0"/>
              <a:t>Studio 2013 Integrated Development Environment</a:t>
            </a:r>
          </a:p>
        </p:txBody>
      </p:sp>
      <p:sp>
        <p:nvSpPr>
          <p:cNvPr id="3" name="Subtitle 2"/>
          <p:cNvSpPr>
            <a:spLocks noGrp="1"/>
          </p:cNvSpPr>
          <p:nvPr>
            <p:ph type="subTitle" idx="1"/>
          </p:nvPr>
        </p:nvSpPr>
        <p:spPr>
          <a:xfrm>
            <a:off x="1219200" y="5016500"/>
            <a:ext cx="7924800" cy="1841500"/>
          </a:xfrm>
        </p:spPr>
        <p:txBody>
          <a:bodyPr/>
          <a:lstStyle/>
          <a:p>
            <a:pPr marL="457200" indent="-457200">
              <a:buFont typeface="Arial" panose="020B0604020202020204" pitchFamily="34" charset="0"/>
              <a:buChar char="•"/>
            </a:pPr>
            <a:r>
              <a:rPr lang="en-US" b="1" dirty="0" smtClean="0">
                <a:solidFill>
                  <a:schemeClr val="tx1"/>
                </a:solidFill>
              </a:rPr>
              <a:t>Start page</a:t>
            </a:r>
            <a:endParaRPr lang="en-US" b="1" dirty="0">
              <a:solidFill>
                <a:schemeClr val="tx1"/>
              </a:solidFill>
            </a:endParaRP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2286000"/>
            <a:ext cx="5638800" cy="273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871071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r>
              <a:rPr lang="en-US" dirty="0" smtClean="0"/>
              <a:t>Writing VB Code</a:t>
            </a:r>
            <a:endParaRPr lang="en-US" dirty="0"/>
          </a:p>
        </p:txBody>
      </p:sp>
      <p:sp>
        <p:nvSpPr>
          <p:cNvPr id="3" name="Subtitle 2"/>
          <p:cNvSpPr>
            <a:spLocks noGrp="1"/>
          </p:cNvSpPr>
          <p:nvPr>
            <p:ph type="subTitle" idx="1"/>
          </p:nvPr>
        </p:nvSpPr>
        <p:spPr>
          <a:xfrm>
            <a:off x="1143000" y="2590800"/>
            <a:ext cx="8001000" cy="4267200"/>
          </a:xfrm>
        </p:spPr>
        <p:txBody>
          <a:bodyPr>
            <a:normAutofit fontScale="85000" lnSpcReduction="20000"/>
          </a:bodyPr>
          <a:lstStyle/>
          <a:p>
            <a:pPr marL="457200" indent="-457200" algn="l">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To start writing VB code in VB2013, click on any part of the form to go into the code </a:t>
            </a:r>
            <a:r>
              <a:rPr lang="en-US" dirty="0" smtClean="0">
                <a:solidFill>
                  <a:schemeClr val="tx1"/>
                </a:solidFill>
                <a:latin typeface="Times New Roman" panose="02020603050405020304" pitchFamily="18" charset="0"/>
                <a:cs typeface="Times New Roman" panose="02020603050405020304" pitchFamily="18" charset="0"/>
              </a:rPr>
              <a:t>window. </a:t>
            </a: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This </a:t>
            </a:r>
            <a:r>
              <a:rPr lang="en-US" dirty="0">
                <a:solidFill>
                  <a:schemeClr val="tx1"/>
                </a:solidFill>
                <a:latin typeface="Times New Roman" panose="02020603050405020304" pitchFamily="18" charset="0"/>
                <a:cs typeface="Times New Roman" panose="02020603050405020304" pitchFamily="18" charset="0"/>
              </a:rPr>
              <a:t>is the structure of an event procedure. In this case, the event procedure is to load Form1 and it starts with </a:t>
            </a:r>
            <a:r>
              <a:rPr lang="en-US" b="1" dirty="0">
                <a:solidFill>
                  <a:schemeClr val="tx1"/>
                </a:solidFill>
                <a:latin typeface="Times New Roman" panose="02020603050405020304" pitchFamily="18" charset="0"/>
                <a:cs typeface="Times New Roman" panose="02020603050405020304" pitchFamily="18" charset="0"/>
              </a:rPr>
              <a:t>Private Sub</a:t>
            </a:r>
            <a:r>
              <a:rPr lang="en-US" dirty="0">
                <a:solidFill>
                  <a:schemeClr val="tx1"/>
                </a:solidFill>
                <a:latin typeface="Times New Roman" panose="02020603050405020304" pitchFamily="18" charset="0"/>
                <a:cs typeface="Times New Roman" panose="02020603050405020304" pitchFamily="18" charset="0"/>
              </a:rPr>
              <a:t> and end with </a:t>
            </a:r>
            <a:r>
              <a:rPr lang="en-US" b="1" dirty="0">
                <a:solidFill>
                  <a:schemeClr val="tx1"/>
                </a:solidFill>
                <a:latin typeface="Times New Roman" panose="02020603050405020304" pitchFamily="18" charset="0"/>
                <a:cs typeface="Times New Roman" panose="02020603050405020304" pitchFamily="18" charset="0"/>
              </a:rPr>
              <a:t>End Sub</a:t>
            </a:r>
            <a:r>
              <a:rPr lang="en-US" dirty="0">
                <a:solidFill>
                  <a:schemeClr val="tx1"/>
                </a:solidFill>
                <a:latin typeface="Times New Roman" panose="02020603050405020304" pitchFamily="18" charset="0"/>
                <a:cs typeface="Times New Roman" panose="02020603050405020304" pitchFamily="18" charset="0"/>
              </a:rPr>
              <a:t>. This procedure includes the </a:t>
            </a:r>
            <a:r>
              <a:rPr lang="en-US" b="1" dirty="0">
                <a:solidFill>
                  <a:schemeClr val="tx1"/>
                </a:solidFill>
                <a:latin typeface="Times New Roman" panose="02020603050405020304" pitchFamily="18" charset="0"/>
                <a:cs typeface="Times New Roman" panose="02020603050405020304" pitchFamily="18" charset="0"/>
              </a:rPr>
              <a:t>Form1</a:t>
            </a:r>
            <a:r>
              <a:rPr lang="en-US" dirty="0">
                <a:solidFill>
                  <a:schemeClr val="tx1"/>
                </a:solidFill>
                <a:latin typeface="Times New Roman" panose="02020603050405020304" pitchFamily="18" charset="0"/>
                <a:cs typeface="Times New Roman" panose="02020603050405020304" pitchFamily="18" charset="0"/>
              </a:rPr>
              <a:t> class and the event </a:t>
            </a:r>
            <a:r>
              <a:rPr lang="en-US" b="1" dirty="0">
                <a:solidFill>
                  <a:schemeClr val="tx1"/>
                </a:solidFill>
                <a:latin typeface="Times New Roman" panose="02020603050405020304" pitchFamily="18" charset="0"/>
                <a:cs typeface="Times New Roman" panose="02020603050405020304" pitchFamily="18" charset="0"/>
              </a:rPr>
              <a:t>Load</a:t>
            </a:r>
            <a:r>
              <a:rPr lang="en-US" dirty="0">
                <a:solidFill>
                  <a:schemeClr val="tx1"/>
                </a:solidFill>
                <a:latin typeface="Times New Roman" panose="02020603050405020304" pitchFamily="18" charset="0"/>
                <a:cs typeface="Times New Roman" panose="02020603050405020304" pitchFamily="18" charset="0"/>
              </a:rPr>
              <a:t>, and they are bound together with an underscore, i.e. Form_Load.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It </a:t>
            </a:r>
            <a:r>
              <a:rPr lang="en-US" dirty="0">
                <a:solidFill>
                  <a:schemeClr val="tx1"/>
                </a:solidFill>
                <a:latin typeface="Times New Roman" panose="02020603050405020304" pitchFamily="18" charset="0"/>
                <a:cs typeface="Times New Roman" panose="02020603050405020304" pitchFamily="18" charset="0"/>
              </a:rPr>
              <a:t>does nothing other than loading an empty form. To make the load event does something, insert the statement</a:t>
            </a:r>
            <a:r>
              <a:rPr lang="en-US" b="1" dirty="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MsgBox( “Welcome to Visual Basic 2013”)</a:t>
            </a:r>
          </a:p>
          <a:p>
            <a:endParaRPr lang="en-US" b="1" dirty="0">
              <a:solidFill>
                <a:schemeClr val="tx1"/>
              </a:solidFill>
            </a:endParaRPr>
          </a:p>
        </p:txBody>
      </p:sp>
    </p:spTree>
    <p:extLst>
      <p:ext uri="{BB962C8B-B14F-4D97-AF65-F5344CB8AC3E}">
        <p14:creationId xmlns:p14="http://schemas.microsoft.com/office/powerpoint/2010/main" val="154557502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r>
              <a:rPr lang="en-US" dirty="0" smtClean="0"/>
              <a:t>Form_Load</a:t>
            </a:r>
            <a:endParaRPr lang="en-US" dirty="0"/>
          </a:p>
        </p:txBody>
      </p:sp>
      <p:sp>
        <p:nvSpPr>
          <p:cNvPr id="3" name="Subtitle 2"/>
          <p:cNvSpPr>
            <a:spLocks noGrp="1"/>
          </p:cNvSpPr>
          <p:nvPr>
            <p:ph type="subTitle" idx="1"/>
          </p:nvPr>
        </p:nvSpPr>
        <p:spPr>
          <a:xfrm>
            <a:off x="1219200" y="3124200"/>
            <a:ext cx="7890164" cy="3733800"/>
          </a:xfrm>
        </p:spPr>
        <p:txBody>
          <a:bodyPr>
            <a:normAutofit fontScale="85000" lnSpcReduction="10000"/>
          </a:bodyPr>
          <a:lstStyle/>
          <a:p>
            <a:pPr algn="l"/>
            <a:r>
              <a:rPr lang="en-US" dirty="0">
                <a:solidFill>
                  <a:schemeClr val="tx1"/>
                </a:solidFill>
                <a:latin typeface="Times New Roman" panose="02020603050405020304" pitchFamily="18" charset="0"/>
                <a:cs typeface="Times New Roman" panose="02020603050405020304" pitchFamily="18" charset="0"/>
              </a:rPr>
              <a:t>Public Class Form1</a:t>
            </a:r>
          </a:p>
          <a:p>
            <a:pPr algn="l"/>
            <a:endParaRPr lang="en-US" dirty="0" smtClean="0">
              <a:solidFill>
                <a:schemeClr val="tx1"/>
              </a:solidFill>
              <a:latin typeface="Times New Roman" panose="02020603050405020304" pitchFamily="18" charset="0"/>
              <a:cs typeface="Times New Roman" panose="02020603050405020304" pitchFamily="18" charset="0"/>
            </a:endParaRPr>
          </a:p>
          <a:p>
            <a:pPr algn="l"/>
            <a:r>
              <a:rPr lang="en-US" sz="2800" dirty="0" smtClean="0">
                <a:solidFill>
                  <a:schemeClr val="tx1"/>
                </a:solidFill>
                <a:latin typeface="Times New Roman" panose="02020603050405020304" pitchFamily="18" charset="0"/>
                <a:cs typeface="Times New Roman" panose="02020603050405020304" pitchFamily="18" charset="0"/>
              </a:rPr>
              <a:t>Private </a:t>
            </a:r>
            <a:r>
              <a:rPr lang="en-US" sz="2800" dirty="0">
                <a:solidFill>
                  <a:schemeClr val="tx1"/>
                </a:solidFill>
                <a:latin typeface="Times New Roman" panose="02020603050405020304" pitchFamily="18" charset="0"/>
                <a:cs typeface="Times New Roman" panose="02020603050405020304" pitchFamily="18" charset="0"/>
              </a:rPr>
              <a:t>Sub Form1_Load(</a:t>
            </a:r>
            <a:r>
              <a:rPr lang="en-US" sz="2800" dirty="0" err="1">
                <a:solidFill>
                  <a:schemeClr val="tx1"/>
                </a:solidFill>
                <a:latin typeface="Times New Roman" panose="02020603050405020304" pitchFamily="18" charset="0"/>
                <a:cs typeface="Times New Roman" panose="02020603050405020304" pitchFamily="18" charset="0"/>
              </a:rPr>
              <a:t>ByVal</a:t>
            </a:r>
            <a:r>
              <a:rPr lang="en-US" sz="2800" dirty="0">
                <a:solidFill>
                  <a:schemeClr val="tx1"/>
                </a:solidFill>
                <a:latin typeface="Times New Roman" panose="02020603050405020304" pitchFamily="18" charset="0"/>
                <a:cs typeface="Times New Roman" panose="02020603050405020304" pitchFamily="18" charset="0"/>
              </a:rPr>
              <a:t> sender As </a:t>
            </a:r>
            <a:r>
              <a:rPr lang="en-US" sz="2800" dirty="0" err="1">
                <a:solidFill>
                  <a:schemeClr val="tx1"/>
                </a:solidFill>
                <a:latin typeface="Times New Roman" panose="02020603050405020304" pitchFamily="18" charset="0"/>
                <a:cs typeface="Times New Roman" panose="02020603050405020304" pitchFamily="18" charset="0"/>
              </a:rPr>
              <a:t>System.Object</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ByVal</a:t>
            </a:r>
            <a:r>
              <a:rPr lang="en-US" sz="2800" dirty="0">
                <a:solidFill>
                  <a:schemeClr val="tx1"/>
                </a:solidFill>
                <a:latin typeface="Times New Roman" panose="02020603050405020304" pitchFamily="18" charset="0"/>
                <a:cs typeface="Times New Roman" panose="02020603050405020304" pitchFamily="18" charset="0"/>
              </a:rPr>
              <a:t> e As </a:t>
            </a:r>
            <a:r>
              <a:rPr lang="en-US" sz="2800" dirty="0" err="1">
                <a:solidFill>
                  <a:schemeClr val="tx1"/>
                </a:solidFill>
                <a:latin typeface="Times New Roman" panose="02020603050405020304" pitchFamily="18" charset="0"/>
                <a:cs typeface="Times New Roman" panose="02020603050405020304" pitchFamily="18" charset="0"/>
              </a:rPr>
              <a:t>System.EventArgs</a:t>
            </a:r>
            <a:r>
              <a:rPr lang="en-US" sz="2800" dirty="0">
                <a:solidFill>
                  <a:schemeClr val="tx1"/>
                </a:solidFill>
                <a:latin typeface="Times New Roman" panose="02020603050405020304" pitchFamily="18" charset="0"/>
                <a:cs typeface="Times New Roman" panose="02020603050405020304" pitchFamily="18" charset="0"/>
              </a:rPr>
              <a:t>) Handles MyBase.Load</a:t>
            </a:r>
          </a:p>
          <a:p>
            <a:pPr algn="l"/>
            <a:r>
              <a:rPr lang="en-US" dirty="0">
                <a:solidFill>
                  <a:schemeClr val="tx1"/>
                </a:solidFill>
                <a:latin typeface="Times New Roman" panose="02020603050405020304" pitchFamily="18" charset="0"/>
                <a:cs typeface="Times New Roman" panose="02020603050405020304" pitchFamily="18" charset="0"/>
              </a:rPr>
              <a:t>        MsgBox( “My First Visual Basic 2013 Program”)</a:t>
            </a:r>
          </a:p>
          <a:p>
            <a:pPr algn="l"/>
            <a:r>
              <a:rPr lang="en-US" dirty="0">
                <a:solidFill>
                  <a:schemeClr val="tx1"/>
                </a:solidFill>
                <a:latin typeface="Times New Roman" panose="02020603050405020304" pitchFamily="18" charset="0"/>
                <a:cs typeface="Times New Roman" panose="02020603050405020304" pitchFamily="18" charset="0"/>
              </a:rPr>
              <a:t>End Sub</a:t>
            </a:r>
          </a:p>
          <a:p>
            <a:pPr algn="l"/>
            <a:endParaRPr lang="en-US" dirty="0" smtClean="0">
              <a:solidFill>
                <a:schemeClr val="tx1"/>
              </a:solidFill>
              <a:latin typeface="Times New Roman" panose="02020603050405020304" pitchFamily="18" charset="0"/>
              <a:cs typeface="Times New Roman" panose="02020603050405020304" pitchFamily="18" charset="0"/>
            </a:endParaRPr>
          </a:p>
          <a:p>
            <a:pPr algn="l"/>
            <a:r>
              <a:rPr lang="en-US" dirty="0" smtClean="0">
                <a:solidFill>
                  <a:schemeClr val="tx1"/>
                </a:solidFill>
                <a:latin typeface="Times New Roman" panose="02020603050405020304" pitchFamily="18" charset="0"/>
                <a:cs typeface="Times New Roman" panose="02020603050405020304" pitchFamily="18" charset="0"/>
              </a:rPr>
              <a:t>End </a:t>
            </a:r>
            <a:r>
              <a:rPr lang="en-US" dirty="0">
                <a:solidFill>
                  <a:schemeClr val="tx1"/>
                </a:solidFill>
                <a:latin typeface="Times New Roman" panose="02020603050405020304" pitchFamily="18" charset="0"/>
                <a:cs typeface="Times New Roman" panose="02020603050405020304" pitchFamily="18" charset="0"/>
              </a:rPr>
              <a:t>Class</a:t>
            </a:r>
          </a:p>
          <a:p>
            <a:endParaRPr lang="en-US" b="1" dirty="0">
              <a:solidFill>
                <a:schemeClr val="tx1"/>
              </a:solidFill>
            </a:endParaRPr>
          </a:p>
        </p:txBody>
      </p:sp>
    </p:spTree>
    <p:extLst>
      <p:ext uri="{BB962C8B-B14F-4D97-AF65-F5344CB8AC3E}">
        <p14:creationId xmlns:p14="http://schemas.microsoft.com/office/powerpoint/2010/main" val="311326634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r>
              <a:rPr lang="en-US" dirty="0" smtClean="0"/>
              <a:t>MsgBox( ) </a:t>
            </a:r>
            <a:endParaRPr lang="en-US" dirty="0"/>
          </a:p>
        </p:txBody>
      </p:sp>
      <p:sp>
        <p:nvSpPr>
          <p:cNvPr id="3" name="Subtitle 2"/>
          <p:cNvSpPr>
            <a:spLocks noGrp="1"/>
          </p:cNvSpPr>
          <p:nvPr>
            <p:ph type="subTitle" idx="1"/>
          </p:nvPr>
        </p:nvSpPr>
        <p:spPr>
          <a:xfrm>
            <a:off x="1295400" y="3810000"/>
            <a:ext cx="7813964" cy="3048000"/>
          </a:xfrm>
        </p:spPr>
        <p:txBody>
          <a:bodyPr>
            <a:normAutofit/>
          </a:bodyPr>
          <a:lstStyle/>
          <a:p>
            <a:pPr algn="l"/>
            <a:r>
              <a:rPr lang="en-US" dirty="0">
                <a:solidFill>
                  <a:schemeClr val="tx1"/>
                </a:solidFill>
                <a:latin typeface="Times New Roman" panose="02020603050405020304" pitchFamily="18" charset="0"/>
                <a:cs typeface="Times New Roman" panose="02020603050405020304" pitchFamily="18" charset="0"/>
              </a:rPr>
              <a:t>When you run the program, a message box that displays the text “My First Visual Basic 2013 Program” will </a:t>
            </a:r>
            <a:r>
              <a:rPr lang="en-US" dirty="0" smtClean="0">
                <a:solidFill>
                  <a:schemeClr val="tx1"/>
                </a:solidFill>
                <a:latin typeface="Times New Roman" panose="02020603050405020304" pitchFamily="18" charset="0"/>
                <a:cs typeface="Times New Roman" panose="02020603050405020304" pitchFamily="18" charset="0"/>
              </a:rPr>
              <a:t>appear. </a:t>
            </a:r>
            <a:r>
              <a:rPr lang="en-US" b="1" dirty="0">
                <a:solidFill>
                  <a:schemeClr val="tx1"/>
                </a:solidFill>
                <a:latin typeface="Times New Roman" panose="02020603050405020304" pitchFamily="18" charset="0"/>
                <a:cs typeface="Times New Roman" panose="02020603050405020304" pitchFamily="18" charset="0"/>
              </a:rPr>
              <a:t>MsgBox</a:t>
            </a:r>
            <a:r>
              <a:rPr lang="en-US" dirty="0">
                <a:solidFill>
                  <a:schemeClr val="tx1"/>
                </a:solidFill>
                <a:latin typeface="Times New Roman" panose="02020603050405020304" pitchFamily="18" charset="0"/>
                <a:cs typeface="Times New Roman" panose="02020603050405020304" pitchFamily="18" charset="0"/>
              </a:rPr>
              <a:t> is a built-in function in Visual Basic 2013 that displays a message in a pop-up message box</a:t>
            </a:r>
            <a:endParaRPr lang="en-US" b="1" dirty="0">
              <a:solidFill>
                <a:schemeClr val="tx1"/>
              </a:solidFill>
              <a:latin typeface="Times New Roman" panose="02020603050405020304" pitchFamily="18" charset="0"/>
              <a:cs typeface="Times New Roman" panose="02020603050405020304" pitchFamily="18" charset="0"/>
            </a:endParaRPr>
          </a:p>
        </p:txBody>
      </p:sp>
      <p:pic>
        <p:nvPicPr>
          <p:cNvPr id="102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600" y="2166143"/>
            <a:ext cx="3206445" cy="1720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621418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r>
              <a:rPr lang="en-US" dirty="0" smtClean="0"/>
              <a:t>Private and Public</a:t>
            </a:r>
            <a:endParaRPr lang="en-US" dirty="0"/>
          </a:p>
        </p:txBody>
      </p:sp>
      <p:sp>
        <p:nvSpPr>
          <p:cNvPr id="3" name="Subtitle 2"/>
          <p:cNvSpPr>
            <a:spLocks noGrp="1"/>
          </p:cNvSpPr>
          <p:nvPr>
            <p:ph type="subTitle" idx="1"/>
          </p:nvPr>
        </p:nvSpPr>
        <p:spPr>
          <a:xfrm>
            <a:off x="1219200" y="2590800"/>
            <a:ext cx="7890164" cy="4267200"/>
          </a:xfrm>
        </p:spPr>
        <p:txBody>
          <a:bodyPr>
            <a:normAutofit fontScale="92500" lnSpcReduction="20000"/>
          </a:bodyPr>
          <a:lstStyle/>
          <a:p>
            <a:pPr algn="l" fontAlgn="base"/>
            <a:r>
              <a:rPr lang="en-US" dirty="0">
                <a:solidFill>
                  <a:schemeClr val="tx1"/>
                </a:solidFill>
                <a:latin typeface="Times New Roman" panose="02020603050405020304" pitchFamily="18" charset="0"/>
                <a:cs typeface="Times New Roman" panose="02020603050405020304" pitchFamily="18" charset="0"/>
              </a:rPr>
              <a:t>* You will notice that above </a:t>
            </a:r>
            <a:r>
              <a:rPr lang="en-US" b="1" dirty="0">
                <a:solidFill>
                  <a:schemeClr val="tx1"/>
                </a:solidFill>
                <a:latin typeface="Times New Roman" panose="02020603050405020304" pitchFamily="18" charset="0"/>
                <a:cs typeface="Times New Roman" panose="02020603050405020304" pitchFamily="18" charset="0"/>
              </a:rPr>
              <a:t>Private Sub</a:t>
            </a:r>
            <a:r>
              <a:rPr lang="en-US" dirty="0">
                <a:solidFill>
                  <a:schemeClr val="tx1"/>
                </a:solidFill>
                <a:latin typeface="Times New Roman" panose="02020603050405020304" pitchFamily="18" charset="0"/>
                <a:cs typeface="Times New Roman" panose="02020603050405020304" pitchFamily="18" charset="0"/>
              </a:rPr>
              <a:t> structure there is a preceding keyword </a:t>
            </a:r>
            <a:r>
              <a:rPr lang="en-US" b="1" dirty="0">
                <a:solidFill>
                  <a:schemeClr val="tx1"/>
                </a:solidFill>
                <a:latin typeface="Times New Roman" panose="02020603050405020304" pitchFamily="18" charset="0"/>
                <a:cs typeface="Times New Roman" panose="02020603050405020304" pitchFamily="18" charset="0"/>
              </a:rPr>
              <a:t>Public Class</a:t>
            </a:r>
            <a:r>
              <a:rPr lang="en-US" dirty="0">
                <a:solidFill>
                  <a:schemeClr val="tx1"/>
                </a:solidFill>
                <a:latin typeface="Times New Roman" panose="02020603050405020304" pitchFamily="18" charset="0"/>
                <a:cs typeface="Times New Roman" panose="02020603050405020304" pitchFamily="18" charset="0"/>
              </a:rPr>
              <a:t> Form1. This is the concept of object oriented programming language. When we start a windows application in Visual Basic 2013, we will see a default form with the name Form1 appears in the IDE, it is actually the Form1 Class that inherits from the Form class </a:t>
            </a:r>
            <a:r>
              <a:rPr lang="en-US" b="1" dirty="0" err="1">
                <a:solidFill>
                  <a:schemeClr val="tx1"/>
                </a:solidFill>
                <a:latin typeface="Times New Roman" panose="02020603050405020304" pitchFamily="18" charset="0"/>
                <a:cs typeface="Times New Roman" panose="02020603050405020304" pitchFamily="18" charset="0"/>
              </a:rPr>
              <a:t>System.Windows.Forms.Form</a:t>
            </a:r>
            <a:r>
              <a:rPr lang="en-US" b="1" dirty="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A class has events as it creates an instant of a class or an object. </a:t>
            </a:r>
          </a:p>
        </p:txBody>
      </p:sp>
    </p:spTree>
    <p:extLst>
      <p:ext uri="{BB962C8B-B14F-4D97-AF65-F5344CB8AC3E}">
        <p14:creationId xmlns:p14="http://schemas.microsoft.com/office/powerpoint/2010/main" val="142536719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r>
              <a:rPr lang="en-US" dirty="0" smtClean="0"/>
              <a:t>Arithmetic</a:t>
            </a:r>
            <a:endParaRPr lang="en-US" dirty="0"/>
          </a:p>
        </p:txBody>
      </p:sp>
      <p:sp>
        <p:nvSpPr>
          <p:cNvPr id="3" name="Subtitle 2"/>
          <p:cNvSpPr>
            <a:spLocks noGrp="1"/>
          </p:cNvSpPr>
          <p:nvPr>
            <p:ph type="subTitle" idx="1"/>
          </p:nvPr>
        </p:nvSpPr>
        <p:spPr>
          <a:xfrm>
            <a:off x="1219200" y="3886200"/>
            <a:ext cx="7890164" cy="2971800"/>
          </a:xfrm>
        </p:spPr>
        <p:txBody>
          <a:bodyPr>
            <a:normAutofit fontScale="70000" lnSpcReduction="20000"/>
          </a:bodyPr>
          <a:lstStyle/>
          <a:p>
            <a:pPr algn="l" fontAlgn="base"/>
            <a:r>
              <a:rPr lang="en-US" dirty="0">
                <a:solidFill>
                  <a:schemeClr val="tx1"/>
                </a:solidFill>
                <a:latin typeface="Times New Roman" panose="02020603050405020304" pitchFamily="18" charset="0"/>
                <a:cs typeface="Times New Roman" panose="02020603050405020304" pitchFamily="18" charset="0"/>
              </a:rPr>
              <a:t>You can also write VB code to perform arithmetic calculations. For example, you can use the MsgBox and the arithmetic operator plus to perform an addition of two numbers, as shown below:</a:t>
            </a:r>
          </a:p>
          <a:p>
            <a:pPr algn="l"/>
            <a:r>
              <a:rPr lang="en-US" dirty="0">
                <a:solidFill>
                  <a:schemeClr val="tx1"/>
                </a:solidFill>
                <a:latin typeface="Times New Roman" panose="02020603050405020304" pitchFamily="18" charset="0"/>
                <a:cs typeface="Times New Roman" panose="02020603050405020304" pitchFamily="18" charset="0"/>
              </a:rPr>
              <a:t>Private Sub Form1_Load(sender As Object, e As EventArgs) Handles MyBase.Load</a:t>
            </a:r>
          </a:p>
          <a:p>
            <a:pPr algn="l"/>
            <a:r>
              <a:rPr lang="en-US" dirty="0">
                <a:solidFill>
                  <a:schemeClr val="tx1"/>
                </a:solidFill>
                <a:latin typeface="Times New Roman" panose="02020603050405020304" pitchFamily="18" charset="0"/>
                <a:cs typeface="Times New Roman" panose="02020603050405020304" pitchFamily="18" charset="0"/>
              </a:rPr>
              <a:t>       MsgBox(“2” &amp; “+” &amp; “5” &amp; “=” &amp; 2 + 5)</a:t>
            </a:r>
          </a:p>
          <a:p>
            <a:pPr algn="l"/>
            <a:r>
              <a:rPr lang="en-US" dirty="0">
                <a:solidFill>
                  <a:schemeClr val="tx1"/>
                </a:solidFill>
                <a:latin typeface="Times New Roman" panose="02020603050405020304" pitchFamily="18" charset="0"/>
                <a:cs typeface="Times New Roman" panose="02020603050405020304" pitchFamily="18" charset="0"/>
              </a:rPr>
              <a:t>End Sub</a:t>
            </a:r>
          </a:p>
          <a:p>
            <a:pPr algn="l" fontAlgn="base"/>
            <a:r>
              <a:rPr lang="en-US" dirty="0">
                <a:solidFill>
                  <a:schemeClr val="tx1"/>
                </a:solidFill>
                <a:latin typeface="Times New Roman" panose="02020603050405020304" pitchFamily="18" charset="0"/>
                <a:cs typeface="Times New Roman" panose="02020603050405020304" pitchFamily="18" charset="0"/>
              </a:rPr>
              <a:t>*The symbol &amp; (</a:t>
            </a:r>
            <a:r>
              <a:rPr lang="en-US" i="1" dirty="0">
                <a:solidFill>
                  <a:schemeClr val="tx1"/>
                </a:solidFill>
                <a:latin typeface="Times New Roman" panose="02020603050405020304" pitchFamily="18" charset="0"/>
                <a:cs typeface="Times New Roman" panose="02020603050405020304" pitchFamily="18" charset="0"/>
              </a:rPr>
              <a:t>ampersand) </a:t>
            </a:r>
            <a:r>
              <a:rPr lang="en-US" dirty="0">
                <a:solidFill>
                  <a:schemeClr val="tx1"/>
                </a:solidFill>
                <a:latin typeface="Times New Roman" panose="02020603050405020304" pitchFamily="18" charset="0"/>
                <a:cs typeface="Times New Roman" panose="02020603050405020304" pitchFamily="18" charset="0"/>
              </a:rPr>
              <a:t>is to perform string </a:t>
            </a:r>
            <a:r>
              <a:rPr lang="en-US" dirty="0" smtClean="0">
                <a:solidFill>
                  <a:schemeClr val="tx1"/>
                </a:solidFill>
                <a:latin typeface="Times New Roman" panose="02020603050405020304" pitchFamily="18" charset="0"/>
                <a:cs typeface="Times New Roman" panose="02020603050405020304" pitchFamily="18" charset="0"/>
              </a:rPr>
              <a:t>concatenation (Joining together).</a:t>
            </a:r>
            <a:endParaRPr lang="en-US" dirty="0">
              <a:solidFill>
                <a:schemeClr val="tx1"/>
              </a:solidFill>
              <a:latin typeface="Times New Roman" panose="02020603050405020304" pitchFamily="18" charset="0"/>
              <a:cs typeface="Times New Roman" panose="02020603050405020304" pitchFamily="18" charset="0"/>
            </a:endParaRPr>
          </a:p>
          <a:p>
            <a:endParaRPr lang="en-US" b="1" dirty="0">
              <a:solidFill>
                <a:schemeClr val="tx1"/>
              </a:solidFill>
            </a:endParaRPr>
          </a:p>
        </p:txBody>
      </p:sp>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2600" y="1676400"/>
            <a:ext cx="2202665"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5474780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r>
              <a:rPr lang="en-US" dirty="0" smtClean="0"/>
              <a:t>Me.Close()</a:t>
            </a:r>
            <a:endParaRPr lang="en-US" dirty="0"/>
          </a:p>
        </p:txBody>
      </p:sp>
      <p:sp>
        <p:nvSpPr>
          <p:cNvPr id="3" name="Subtitle 2"/>
          <p:cNvSpPr>
            <a:spLocks noGrp="1"/>
          </p:cNvSpPr>
          <p:nvPr>
            <p:ph type="subTitle" idx="1"/>
          </p:nvPr>
        </p:nvSpPr>
        <p:spPr>
          <a:xfrm>
            <a:off x="990600" y="3124200"/>
            <a:ext cx="8118764" cy="3733800"/>
          </a:xfrm>
        </p:spPr>
        <p:txBody>
          <a:bodyPr>
            <a:normAutofit fontScale="92500"/>
          </a:bodyPr>
          <a:lstStyle/>
          <a:p>
            <a:pPr algn="l" fontAlgn="base"/>
            <a:r>
              <a:rPr lang="en-US" dirty="0">
                <a:solidFill>
                  <a:schemeClr val="tx1"/>
                </a:solidFill>
                <a:latin typeface="Times New Roman" panose="02020603050405020304" pitchFamily="18" charset="0"/>
                <a:cs typeface="Times New Roman" panose="02020603050405020304" pitchFamily="18" charset="0"/>
              </a:rPr>
              <a:t>If you wish to close the window after the message, you can add </a:t>
            </a:r>
            <a:r>
              <a:rPr lang="en-US" dirty="0" smtClean="0">
                <a:solidFill>
                  <a:schemeClr val="tx1"/>
                </a:solidFill>
                <a:latin typeface="Times New Roman" panose="02020603050405020304" pitchFamily="18" charset="0"/>
                <a:cs typeface="Times New Roman" panose="02020603050405020304" pitchFamily="18" charset="0"/>
              </a:rPr>
              <a:t>the statement</a:t>
            </a:r>
            <a:r>
              <a:rPr lang="en-US" dirty="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Me.Close(), </a:t>
            </a:r>
            <a:r>
              <a:rPr lang="en-US" dirty="0">
                <a:solidFill>
                  <a:schemeClr val="tx1"/>
                </a:solidFill>
                <a:latin typeface="Times New Roman" panose="02020603050405020304" pitchFamily="18" charset="0"/>
                <a:cs typeface="Times New Roman" panose="02020603050405020304" pitchFamily="18" charset="0"/>
              </a:rPr>
              <a:t>as follows:</a:t>
            </a:r>
          </a:p>
          <a:p>
            <a:pPr algn="l"/>
            <a:r>
              <a:rPr lang="en-US" dirty="0">
                <a:solidFill>
                  <a:schemeClr val="tx1"/>
                </a:solidFill>
                <a:latin typeface="Times New Roman" panose="02020603050405020304" pitchFamily="18" charset="0"/>
                <a:cs typeface="Times New Roman" panose="02020603050405020304" pitchFamily="18" charset="0"/>
              </a:rPr>
              <a:t>Private Sub Form1_Load(sender As Object, e As EventArgs) Handles MyBase.Load</a:t>
            </a:r>
          </a:p>
          <a:p>
            <a:pPr algn="l"/>
            <a:r>
              <a:rPr lang="en-US" dirty="0">
                <a:solidFill>
                  <a:schemeClr val="tx1"/>
                </a:solidFill>
                <a:latin typeface="Times New Roman" panose="02020603050405020304" pitchFamily="18" charset="0"/>
                <a:cs typeface="Times New Roman" panose="02020603050405020304" pitchFamily="18" charset="0"/>
              </a:rPr>
              <a:t>     MsgBox(“2” &amp; “+” &amp; “5” &amp; “=” &amp; 2 + 5)</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a:t>
            </a:r>
            <a:r>
              <a:rPr lang="en-US" dirty="0" smtClean="0">
                <a:solidFill>
                  <a:schemeClr val="tx1"/>
                </a:solidFill>
                <a:latin typeface="Times New Roman" panose="02020603050405020304" pitchFamily="18" charset="0"/>
                <a:cs typeface="Times New Roman" panose="02020603050405020304" pitchFamily="18" charset="0"/>
              </a:rPr>
              <a:t>Me.Close()</a:t>
            </a:r>
            <a:endParaRPr lang="en-US" dirty="0">
              <a:solidFill>
                <a:schemeClr val="tx1"/>
              </a:solidFill>
              <a:latin typeface="Times New Roman" panose="02020603050405020304" pitchFamily="18" charset="0"/>
              <a:cs typeface="Times New Roman" panose="02020603050405020304" pitchFamily="18" charset="0"/>
            </a:endParaRPr>
          </a:p>
          <a:p>
            <a:pPr algn="l"/>
            <a:r>
              <a:rPr lang="en-US" dirty="0">
                <a:solidFill>
                  <a:schemeClr val="tx1"/>
                </a:solidFill>
                <a:latin typeface="Times New Roman" panose="02020603050405020304" pitchFamily="18" charset="0"/>
                <a:cs typeface="Times New Roman" panose="02020603050405020304" pitchFamily="18" charset="0"/>
              </a:rPr>
              <a:t>End Sub</a:t>
            </a:r>
          </a:p>
          <a:p>
            <a:endParaRPr lang="en-US" b="1" dirty="0">
              <a:solidFill>
                <a:schemeClr val="tx1"/>
              </a:solidFill>
            </a:endParaRPr>
          </a:p>
        </p:txBody>
      </p:sp>
    </p:spTree>
    <p:extLst>
      <p:ext uri="{BB962C8B-B14F-4D97-AF65-F5344CB8AC3E}">
        <p14:creationId xmlns:p14="http://schemas.microsoft.com/office/powerpoint/2010/main" val="37122375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r>
              <a:rPr lang="en-US" dirty="0" smtClean="0">
                <a:latin typeface="Times New Roman" panose="02020603050405020304" pitchFamily="18" charset="0"/>
                <a:cs typeface="Times New Roman" panose="02020603050405020304" pitchFamily="18" charset="0"/>
              </a:rPr>
              <a:t>UNIT 1</a:t>
            </a:r>
            <a:endParaRPr lang="en-US"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1219200" y="3124200"/>
            <a:ext cx="7890164" cy="3733800"/>
          </a:xfrm>
        </p:spPr>
        <p:txBody>
          <a:bodyPr>
            <a:normAutofit/>
          </a:bodyPr>
          <a:lstStyle/>
          <a:p>
            <a:r>
              <a:rPr lang="en-US" b="1" dirty="0" smtClean="0">
                <a:solidFill>
                  <a:schemeClr val="tx1"/>
                </a:solidFill>
                <a:latin typeface="Times New Roman" panose="02020603050405020304" pitchFamily="18" charset="0"/>
                <a:cs typeface="Times New Roman" panose="02020603050405020304" pitchFamily="18" charset="0"/>
              </a:rPr>
              <a:t>Lesson 5</a:t>
            </a:r>
          </a:p>
          <a:p>
            <a:r>
              <a:rPr lang="en-US" b="1" dirty="0" smtClean="0">
                <a:solidFill>
                  <a:schemeClr val="tx1"/>
                </a:solidFill>
                <a:latin typeface="Times New Roman" panose="02020603050405020304" pitchFamily="18" charset="0"/>
                <a:cs typeface="Times New Roman" panose="02020603050405020304" pitchFamily="18" charset="0"/>
              </a:rPr>
              <a:t>Working with Controls</a:t>
            </a:r>
            <a:endParaRPr lang="en-US"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80034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r>
              <a:rPr lang="en-US" dirty="0" smtClean="0">
                <a:latin typeface="Times New Roman" panose="02020603050405020304" pitchFamily="18" charset="0"/>
                <a:cs typeface="Times New Roman" panose="02020603050405020304" pitchFamily="18" charset="0"/>
              </a:rPr>
              <a:t>Working with Controls</a:t>
            </a:r>
            <a:endParaRPr lang="en-US"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1219200" y="2514600"/>
            <a:ext cx="7890164" cy="4343400"/>
          </a:xfrm>
        </p:spPr>
        <p:txBody>
          <a:bodyPr>
            <a:normAutofit/>
          </a:bodyPr>
          <a:lstStyle/>
          <a:p>
            <a:pPr marL="457200" indent="-457200" algn="l">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Y</a:t>
            </a:r>
            <a:r>
              <a:rPr lang="en-US" dirty="0" smtClean="0">
                <a:solidFill>
                  <a:schemeClr val="tx1"/>
                </a:solidFill>
                <a:latin typeface="Times New Roman" panose="02020603050405020304" pitchFamily="18" charset="0"/>
                <a:cs typeface="Times New Roman" panose="02020603050405020304" pitchFamily="18" charset="0"/>
              </a:rPr>
              <a:t>ou</a:t>
            </a:r>
            <a:r>
              <a:rPr lang="en-US" dirty="0">
                <a:solidFill>
                  <a:schemeClr val="tx1"/>
                </a:solidFill>
                <a:latin typeface="Times New Roman" panose="02020603050405020304" pitchFamily="18" charset="0"/>
                <a:cs typeface="Times New Roman" panose="02020603050405020304" pitchFamily="18" charset="0"/>
              </a:rPr>
              <a:t> will learn how to work with some common controls and write codes for them</a:t>
            </a:r>
            <a:r>
              <a:rPr lang="en-US" dirty="0" smtClean="0">
                <a:solidFill>
                  <a:schemeClr val="tx1"/>
                </a:solidFill>
                <a:latin typeface="Times New Roman" panose="02020603050405020304" pitchFamily="18" charset="0"/>
                <a:cs typeface="Times New Roman" panose="02020603050405020304" pitchFamily="18" charset="0"/>
              </a:rPr>
              <a:t>.</a:t>
            </a: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Some of the common controls are label, text box, button, list box and combo box</a:t>
            </a:r>
            <a:r>
              <a:rPr lang="en-US" dirty="0" smtClean="0">
                <a:solidFill>
                  <a:schemeClr val="tx1"/>
                </a:solidFill>
                <a:latin typeface="Times New Roman" panose="02020603050405020304" pitchFamily="18" charset="0"/>
                <a:cs typeface="Times New Roman" panose="02020603050405020304" pitchFamily="18" charset="0"/>
              </a:rPr>
              <a:t>.</a:t>
            </a: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However, in this lesson, you will only deal with the text box and the label; </a:t>
            </a:r>
            <a:endParaRPr lang="en-US"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9019567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r>
              <a:rPr lang="en-US" b="1" dirty="0"/>
              <a:t>Text Box</a:t>
            </a:r>
            <a:endParaRPr lang="en-US" dirty="0"/>
          </a:p>
        </p:txBody>
      </p:sp>
      <p:sp>
        <p:nvSpPr>
          <p:cNvPr id="3" name="Subtitle 2"/>
          <p:cNvSpPr>
            <a:spLocks noGrp="1"/>
          </p:cNvSpPr>
          <p:nvPr>
            <p:ph type="subTitle" idx="1"/>
          </p:nvPr>
        </p:nvSpPr>
        <p:spPr>
          <a:xfrm>
            <a:off x="1219200" y="2667000"/>
            <a:ext cx="7890164" cy="4191000"/>
          </a:xfrm>
        </p:spPr>
        <p:txBody>
          <a:bodyPr>
            <a:normAutofit lnSpcReduction="10000"/>
          </a:bodyPr>
          <a:lstStyle/>
          <a:p>
            <a:pPr marL="457200" indent="-457200" algn="l" fontAlgn="base">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Text box is the standard control for receiving input from the user</a:t>
            </a:r>
            <a:r>
              <a:rPr lang="en-US" dirty="0" smtClean="0">
                <a:solidFill>
                  <a:schemeClr val="tx1"/>
                </a:solidFill>
                <a:latin typeface="Times New Roman" panose="02020603050405020304" pitchFamily="18" charset="0"/>
                <a:cs typeface="Times New Roman" panose="02020603050405020304" pitchFamily="18" charset="0"/>
              </a:rPr>
              <a:t>.</a:t>
            </a:r>
          </a:p>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It can also be used to display the output.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It </a:t>
            </a:r>
            <a:r>
              <a:rPr lang="en-US" dirty="0">
                <a:solidFill>
                  <a:schemeClr val="tx1"/>
                </a:solidFill>
                <a:latin typeface="Times New Roman" panose="02020603050405020304" pitchFamily="18" charset="0"/>
                <a:cs typeface="Times New Roman" panose="02020603050405020304" pitchFamily="18" charset="0"/>
              </a:rPr>
              <a:t>can only handle string (text) and numeric data but not images or pictures.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By </a:t>
            </a:r>
            <a:r>
              <a:rPr lang="en-US" dirty="0">
                <a:solidFill>
                  <a:schemeClr val="tx1"/>
                </a:solidFill>
                <a:latin typeface="Times New Roman" panose="02020603050405020304" pitchFamily="18" charset="0"/>
                <a:cs typeface="Times New Roman" panose="02020603050405020304" pitchFamily="18" charset="0"/>
              </a:rPr>
              <a:t>the way, a string in a text box can be converted to a numeric data by using the </a:t>
            </a:r>
            <a:r>
              <a:rPr lang="en-US" b="1" dirty="0">
                <a:solidFill>
                  <a:schemeClr val="tx1"/>
                </a:solidFill>
                <a:latin typeface="Times New Roman" panose="02020603050405020304" pitchFamily="18" charset="0"/>
                <a:cs typeface="Times New Roman" panose="02020603050405020304" pitchFamily="18" charset="0"/>
              </a:rPr>
              <a:t>function Val(text)</a:t>
            </a:r>
            <a:r>
              <a:rPr lang="en-US" dirty="0">
                <a:solidFill>
                  <a:schemeClr val="tx1"/>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53978341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r>
              <a:rPr lang="en-US" dirty="0" smtClean="0"/>
              <a:t>Example of Text Box</a:t>
            </a:r>
            <a:endParaRPr lang="en-US" dirty="0"/>
          </a:p>
        </p:txBody>
      </p:sp>
      <p:sp>
        <p:nvSpPr>
          <p:cNvPr id="3" name="Subtitle 2"/>
          <p:cNvSpPr>
            <a:spLocks noGrp="1"/>
          </p:cNvSpPr>
          <p:nvPr>
            <p:ph type="subTitle" idx="1"/>
          </p:nvPr>
        </p:nvSpPr>
        <p:spPr>
          <a:xfrm>
            <a:off x="1219200" y="2133600"/>
            <a:ext cx="7890164" cy="4724400"/>
          </a:xfrm>
        </p:spPr>
        <p:txBody>
          <a:bodyPr>
            <a:normAutofit fontScale="77500" lnSpcReduction="20000"/>
          </a:bodyPr>
          <a:lstStyle/>
          <a:p>
            <a:pPr marL="457200" indent="-457200" algn="l" fontAlgn="base">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In this program, </a:t>
            </a:r>
            <a:r>
              <a:rPr lang="en-US" dirty="0" smtClean="0">
                <a:solidFill>
                  <a:schemeClr val="tx1"/>
                </a:solidFill>
                <a:latin typeface="Times New Roman" panose="02020603050405020304" pitchFamily="18" charset="0"/>
                <a:cs typeface="Times New Roman" panose="02020603050405020304" pitchFamily="18" charset="0"/>
              </a:rPr>
              <a:t>there are two </a:t>
            </a:r>
            <a:r>
              <a:rPr lang="en-US" dirty="0">
                <a:solidFill>
                  <a:schemeClr val="tx1"/>
                </a:solidFill>
                <a:latin typeface="Times New Roman" panose="02020603050405020304" pitchFamily="18" charset="0"/>
                <a:cs typeface="Times New Roman" panose="02020603050405020304" pitchFamily="18" charset="0"/>
              </a:rPr>
              <a:t>text boxes and a button on the form. The two text boxes are used to accept inputs from the user. Besides, a button is also programmed to calculate the sum of the two numbers using the plus operator. The value enter into a text box is stored using the syntax </a:t>
            </a:r>
            <a:r>
              <a:rPr lang="en-US" b="1" dirty="0">
                <a:solidFill>
                  <a:schemeClr val="tx1"/>
                </a:solidFill>
                <a:latin typeface="Times New Roman" panose="02020603050405020304" pitchFamily="18" charset="0"/>
                <a:cs typeface="Times New Roman" panose="02020603050405020304" pitchFamily="18" charset="0"/>
              </a:rPr>
              <a:t>Textbox1.Text</a:t>
            </a:r>
            <a:r>
              <a:rPr lang="en-US" dirty="0">
                <a:solidFill>
                  <a:schemeClr val="tx1"/>
                </a:solidFill>
                <a:latin typeface="Times New Roman" panose="02020603050405020304" pitchFamily="18" charset="0"/>
                <a:cs typeface="Times New Roman" panose="02020603050405020304" pitchFamily="18" charset="0"/>
              </a:rPr>
              <a:t> , where Text is the one of the properties of text box.</a:t>
            </a:r>
          </a:p>
          <a:p>
            <a:pPr algn="l" fontAlgn="base"/>
            <a:r>
              <a:rPr lang="en-US" dirty="0">
                <a:solidFill>
                  <a:schemeClr val="tx1"/>
                </a:solidFill>
                <a:latin typeface="Times New Roman" panose="02020603050405020304" pitchFamily="18" charset="0"/>
                <a:cs typeface="Times New Roman" panose="02020603050405020304" pitchFamily="18" charset="0"/>
              </a:rPr>
              <a:t>The following program will add the value in text box 1 and value in text box 2 and output the sum in a message box.</a:t>
            </a:r>
          </a:p>
          <a:p>
            <a:pPr algn="l" fontAlgn="base"/>
            <a:r>
              <a:rPr lang="en-US" sz="2600" b="1" dirty="0">
                <a:solidFill>
                  <a:schemeClr val="tx1"/>
                </a:solidFill>
                <a:latin typeface="Times New Roman" panose="02020603050405020304" pitchFamily="18" charset="0"/>
                <a:cs typeface="Times New Roman" panose="02020603050405020304" pitchFamily="18" charset="0"/>
              </a:rPr>
              <a:t>Private Sub Button1_Click(sender As Object, e As EventArgs) Handles Button1.Click</a:t>
            </a:r>
            <a:br>
              <a:rPr lang="en-US" sz="2600" b="1" dirty="0">
                <a:solidFill>
                  <a:schemeClr val="tx1"/>
                </a:solidFill>
                <a:latin typeface="Times New Roman" panose="02020603050405020304" pitchFamily="18" charset="0"/>
                <a:cs typeface="Times New Roman" panose="02020603050405020304" pitchFamily="18" charset="0"/>
              </a:rPr>
            </a:b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a:solidFill>
                  <a:schemeClr val="tx1"/>
                </a:solidFill>
                <a:latin typeface="Times New Roman" panose="02020603050405020304" pitchFamily="18" charset="0"/>
                <a:cs typeface="Times New Roman" panose="02020603050405020304" pitchFamily="18" charset="0"/>
              </a:rPr>
              <a:t>MsgBox</a:t>
            </a:r>
            <a:r>
              <a:rPr lang="en-US" sz="2600" b="1" dirty="0" smtClean="0">
                <a:solidFill>
                  <a:schemeClr val="tx1"/>
                </a:solidFill>
                <a:latin typeface="Times New Roman" panose="02020603050405020304" pitchFamily="18" charset="0"/>
                <a:cs typeface="Times New Roman" panose="02020603050405020304" pitchFamily="18" charset="0"/>
              </a:rPr>
              <a:t>(“The </a:t>
            </a:r>
            <a:r>
              <a:rPr lang="en-US" sz="2600" b="1" dirty="0">
                <a:solidFill>
                  <a:schemeClr val="tx1"/>
                </a:solidFill>
                <a:latin typeface="Times New Roman" panose="02020603050405020304" pitchFamily="18" charset="0"/>
                <a:cs typeface="Times New Roman" panose="02020603050405020304" pitchFamily="18" charset="0"/>
              </a:rPr>
              <a:t>sum </a:t>
            </a:r>
            <a:r>
              <a:rPr lang="en-US" sz="2600" b="1" dirty="0" smtClean="0">
                <a:solidFill>
                  <a:schemeClr val="tx1"/>
                </a:solidFill>
                <a:latin typeface="Times New Roman" panose="02020603050405020304" pitchFamily="18" charset="0"/>
                <a:cs typeface="Times New Roman" panose="02020603050405020304" pitchFamily="18" charset="0"/>
              </a:rPr>
              <a:t>is” </a:t>
            </a:r>
            <a:r>
              <a:rPr lang="en-US" sz="2600" b="1" dirty="0">
                <a:solidFill>
                  <a:schemeClr val="tx1"/>
                </a:solidFill>
                <a:latin typeface="Times New Roman" panose="02020603050405020304" pitchFamily="18" charset="0"/>
                <a:cs typeface="Times New Roman" panose="02020603050405020304" pitchFamily="18" charset="0"/>
              </a:rPr>
              <a:t>&amp; Val(TextBox1.Text) + Val(TextBox2.Text))</a:t>
            </a:r>
            <a:br>
              <a:rPr lang="en-US" sz="2600" b="1" dirty="0">
                <a:solidFill>
                  <a:schemeClr val="tx1"/>
                </a:solidFill>
                <a:latin typeface="Times New Roman" panose="02020603050405020304" pitchFamily="18" charset="0"/>
                <a:cs typeface="Times New Roman" panose="02020603050405020304" pitchFamily="18" charset="0"/>
              </a:rPr>
            </a:br>
            <a:r>
              <a:rPr lang="en-US" sz="2600" b="1" dirty="0">
                <a:solidFill>
                  <a:schemeClr val="tx1"/>
                </a:solidFill>
                <a:latin typeface="Times New Roman" panose="02020603050405020304" pitchFamily="18" charset="0"/>
                <a:cs typeface="Times New Roman" panose="02020603050405020304" pitchFamily="18" charset="0"/>
              </a:rPr>
              <a:t>End Sub</a:t>
            </a:r>
          </a:p>
        </p:txBody>
      </p:sp>
    </p:spTree>
    <p:extLst>
      <p:ext uri="{BB962C8B-B14F-4D97-AF65-F5344CB8AC3E}">
        <p14:creationId xmlns:p14="http://schemas.microsoft.com/office/powerpoint/2010/main" val="7222868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7" y="0"/>
            <a:ext cx="9144000" cy="6858000"/>
          </a:xfrm>
          <a:prstGeom prst="rect">
            <a:avLst/>
          </a:prstGeom>
        </p:spPr>
      </p:pic>
      <p:sp>
        <p:nvSpPr>
          <p:cNvPr id="2" name="Title 1"/>
          <p:cNvSpPr>
            <a:spLocks noGrp="1"/>
          </p:cNvSpPr>
          <p:nvPr>
            <p:ph type="ctrTitle"/>
          </p:nvPr>
        </p:nvSpPr>
        <p:spPr>
          <a:xfrm>
            <a:off x="1233055" y="1143000"/>
            <a:ext cx="7904018" cy="1143000"/>
          </a:xfrm>
        </p:spPr>
        <p:txBody>
          <a:bodyPr>
            <a:normAutofit fontScale="90000"/>
          </a:bodyPr>
          <a:lstStyle/>
          <a:p>
            <a:r>
              <a:rPr lang="en-US" dirty="0"/>
              <a:t>Creating a New Project in Visual Studio 2013</a:t>
            </a:r>
          </a:p>
        </p:txBody>
      </p:sp>
      <p:sp>
        <p:nvSpPr>
          <p:cNvPr id="3" name="Subtitle 2"/>
          <p:cNvSpPr>
            <a:spLocks noGrp="1"/>
          </p:cNvSpPr>
          <p:nvPr>
            <p:ph type="subTitle" idx="1"/>
          </p:nvPr>
        </p:nvSpPr>
        <p:spPr>
          <a:xfrm>
            <a:off x="1295400" y="4495800"/>
            <a:ext cx="7620000" cy="2362200"/>
          </a:xfrm>
        </p:spPr>
        <p:txBody>
          <a:bodyPr>
            <a:normAutofit fontScale="70000" lnSpcReduction="20000"/>
          </a:bodyPr>
          <a:lstStyle/>
          <a:p>
            <a:pPr marL="457200" indent="-457200" algn="l">
              <a:buFont typeface="Arial" panose="020B0604020202020204" pitchFamily="34" charset="0"/>
              <a:buChar char="•"/>
            </a:pPr>
            <a:r>
              <a:rPr lang="en-US" b="1" dirty="0" smtClean="0">
                <a:solidFill>
                  <a:schemeClr val="tx1"/>
                </a:solidFill>
              </a:rPr>
              <a:t>Click </a:t>
            </a:r>
            <a:r>
              <a:rPr lang="en-US" b="1" dirty="0">
                <a:solidFill>
                  <a:schemeClr val="tx1"/>
                </a:solidFill>
              </a:rPr>
              <a:t>on New Project under the Start section to launch the Visual Studio 2013 New Project </a:t>
            </a:r>
            <a:endParaRPr lang="en-US" b="1" dirty="0" smtClean="0">
              <a:solidFill>
                <a:schemeClr val="tx1"/>
              </a:solidFill>
            </a:endParaRPr>
          </a:p>
          <a:p>
            <a:pPr marL="457200" indent="-457200" algn="l">
              <a:buFont typeface="Arial" panose="020B0604020202020204" pitchFamily="34" charset="0"/>
              <a:buChar char="•"/>
            </a:pPr>
            <a:r>
              <a:rPr lang="en-US" b="1" dirty="0" smtClean="0">
                <a:solidFill>
                  <a:schemeClr val="tx1"/>
                </a:solidFill>
              </a:rPr>
              <a:t>You can also choose to open a recent project:</a:t>
            </a:r>
          </a:p>
          <a:p>
            <a:pPr marL="457200" indent="-457200" algn="l">
              <a:buFont typeface="Arial" panose="020B0604020202020204" pitchFamily="34" charset="0"/>
              <a:buChar char="•"/>
            </a:pPr>
            <a:r>
              <a:rPr lang="en-US" b="1" dirty="0" smtClean="0">
                <a:solidFill>
                  <a:schemeClr val="tx1"/>
                </a:solidFill>
              </a:rPr>
              <a:t>The </a:t>
            </a:r>
            <a:r>
              <a:rPr lang="en-US" b="1" dirty="0">
                <a:solidFill>
                  <a:schemeClr val="tx1"/>
                </a:solidFill>
              </a:rPr>
              <a:t>New Project Page comprises three templates, Visual Basic, Visual C# and Visual C++. Since we are only learning Visual Basic 2013, we shall select Visual Basic. </a:t>
            </a:r>
          </a:p>
        </p:txBody>
      </p:sp>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8800" y="2254916"/>
            <a:ext cx="6781800" cy="2240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092176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r>
              <a:rPr lang="en-US" dirty="0" smtClean="0"/>
              <a:t>OUTPUT</a:t>
            </a:r>
            <a:endParaRPr lang="en-US"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0200" y="2590800"/>
            <a:ext cx="3962400" cy="396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9800" y="2971800"/>
            <a:ext cx="2838427" cy="28476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7837100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838200"/>
          </a:xfrm>
        </p:spPr>
        <p:txBody>
          <a:bodyPr>
            <a:normAutofit/>
          </a:bodyPr>
          <a:lstStyle/>
          <a:p>
            <a:r>
              <a:rPr lang="en-US" b="1" dirty="0"/>
              <a:t>The </a:t>
            </a:r>
            <a:r>
              <a:rPr lang="en-US" b="1" dirty="0" smtClean="0"/>
              <a:t>Label</a:t>
            </a:r>
            <a:endParaRPr lang="en-US" dirty="0"/>
          </a:p>
        </p:txBody>
      </p:sp>
      <p:sp>
        <p:nvSpPr>
          <p:cNvPr id="3" name="Subtitle 2"/>
          <p:cNvSpPr>
            <a:spLocks noGrp="1"/>
          </p:cNvSpPr>
          <p:nvPr>
            <p:ph type="subTitle" idx="1"/>
          </p:nvPr>
        </p:nvSpPr>
        <p:spPr>
          <a:xfrm>
            <a:off x="1219200" y="2209800"/>
            <a:ext cx="7890164" cy="4648200"/>
          </a:xfrm>
        </p:spPr>
        <p:txBody>
          <a:bodyPr>
            <a:normAutofit fontScale="92500"/>
          </a:bodyPr>
          <a:lstStyle/>
          <a:p>
            <a:pPr marL="457200" indent="-457200" algn="l">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The label is not only used to provide instructions and guides to the users, it can also be used to display outputs.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It </a:t>
            </a:r>
            <a:r>
              <a:rPr lang="en-US" dirty="0">
                <a:solidFill>
                  <a:schemeClr val="tx1"/>
                </a:solidFill>
                <a:latin typeface="Times New Roman" panose="02020603050405020304" pitchFamily="18" charset="0"/>
                <a:cs typeface="Times New Roman" panose="02020603050405020304" pitchFamily="18" charset="0"/>
              </a:rPr>
              <a:t>is different from text box because it can only display static text, which means the user cannot change the text.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Using </a:t>
            </a:r>
            <a:r>
              <a:rPr lang="en-US" dirty="0">
                <a:solidFill>
                  <a:schemeClr val="tx1"/>
                </a:solidFill>
                <a:latin typeface="Times New Roman" panose="02020603050405020304" pitchFamily="18" charset="0"/>
                <a:cs typeface="Times New Roman" panose="02020603050405020304" pitchFamily="18" charset="0"/>
              </a:rPr>
              <a:t>the syntax Label.Text, it can display text and numeric data. You can change its text in the properties window and also at runtime.</a:t>
            </a:r>
          </a:p>
          <a:p>
            <a:endParaRPr lang="en-US" b="1" dirty="0">
              <a:solidFill>
                <a:schemeClr val="tx1"/>
              </a:solidFill>
            </a:endParaRPr>
          </a:p>
        </p:txBody>
      </p:sp>
    </p:spTree>
    <p:extLst>
      <p:ext uri="{BB962C8B-B14F-4D97-AF65-F5344CB8AC3E}">
        <p14:creationId xmlns:p14="http://schemas.microsoft.com/office/powerpoint/2010/main" val="4051990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r>
              <a:rPr lang="en-US" dirty="0" smtClean="0">
                <a:latin typeface="Times New Roman" panose="02020603050405020304" pitchFamily="18" charset="0"/>
                <a:cs typeface="Times New Roman" panose="02020603050405020304" pitchFamily="18" charset="0"/>
              </a:rPr>
              <a:t>Example using Labels</a:t>
            </a:r>
            <a:endParaRPr lang="en-US"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1219200" y="2286000"/>
            <a:ext cx="7890164" cy="4572000"/>
          </a:xfrm>
        </p:spPr>
        <p:txBody>
          <a:bodyPr>
            <a:normAutofit fontScale="85000" lnSpcReduction="10000"/>
          </a:bodyPr>
          <a:lstStyle/>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You </a:t>
            </a:r>
            <a:r>
              <a:rPr lang="en-US" dirty="0">
                <a:solidFill>
                  <a:schemeClr val="tx1"/>
                </a:solidFill>
                <a:latin typeface="Times New Roman" panose="02020603050405020304" pitchFamily="18" charset="0"/>
                <a:cs typeface="Times New Roman" panose="02020603050405020304" pitchFamily="18" charset="0"/>
              </a:rPr>
              <a:t>now add two labels, one is to display the text </a:t>
            </a:r>
            <a:r>
              <a:rPr lang="en-US" dirty="0" smtClean="0">
                <a:solidFill>
                  <a:schemeClr val="tx1"/>
                </a:solidFill>
                <a:latin typeface="Times New Roman" panose="02020603050405020304" pitchFamily="18" charset="0"/>
                <a:cs typeface="Times New Roman" panose="02020603050405020304" pitchFamily="18" charset="0"/>
              </a:rPr>
              <a:t>Sum = </a:t>
            </a:r>
            <a:r>
              <a:rPr lang="en-US" dirty="0">
                <a:solidFill>
                  <a:schemeClr val="tx1"/>
                </a:solidFill>
                <a:latin typeface="Times New Roman" panose="02020603050405020304" pitchFamily="18" charset="0"/>
                <a:cs typeface="Times New Roman" panose="02020603050405020304" pitchFamily="18" charset="0"/>
              </a:rPr>
              <a:t>and the other label is to display the answer of the Sum</a:t>
            </a:r>
            <a:r>
              <a:rPr lang="en-US" dirty="0" smtClean="0">
                <a:solidFill>
                  <a:schemeClr val="tx1"/>
                </a:solidFill>
                <a:latin typeface="Times New Roman" panose="02020603050405020304" pitchFamily="18" charset="0"/>
                <a:cs typeface="Times New Roman" panose="02020603050405020304" pitchFamily="18" charset="0"/>
              </a:rPr>
              <a:t>.</a:t>
            </a:r>
          </a:p>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For the first label, change the text property of the label by typing </a:t>
            </a:r>
            <a:r>
              <a:rPr lang="en-US" dirty="0" smtClean="0">
                <a:solidFill>
                  <a:schemeClr val="tx1"/>
                </a:solidFill>
                <a:latin typeface="Times New Roman" panose="02020603050405020304" pitchFamily="18" charset="0"/>
                <a:cs typeface="Times New Roman" panose="02020603050405020304" pitchFamily="18" charset="0"/>
              </a:rPr>
              <a:t>Sum = </a:t>
            </a:r>
            <a:r>
              <a:rPr lang="en-US" dirty="0">
                <a:solidFill>
                  <a:schemeClr val="tx1"/>
                </a:solidFill>
                <a:latin typeface="Times New Roman" panose="02020603050405020304" pitchFamily="18" charset="0"/>
                <a:cs typeface="Times New Roman" panose="02020603050405020304" pitchFamily="18" charset="0"/>
              </a:rPr>
              <a:t>over the default text Label1. Further, change its font to bold and font size to 10.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For </a:t>
            </a:r>
            <a:r>
              <a:rPr lang="en-US" dirty="0">
                <a:solidFill>
                  <a:schemeClr val="tx1"/>
                </a:solidFill>
                <a:latin typeface="Times New Roman" panose="02020603050405020304" pitchFamily="18" charset="0"/>
                <a:cs typeface="Times New Roman" panose="02020603050405020304" pitchFamily="18" charset="0"/>
              </a:rPr>
              <a:t>the second label, delete the default text Label2 and change its font to bold and font size to 10. Besides that, change its background color to white.</a:t>
            </a:r>
          </a:p>
          <a:p>
            <a:pPr algn="l" fontAlgn="base"/>
            <a:r>
              <a:rPr lang="en-US" dirty="0">
                <a:solidFill>
                  <a:schemeClr val="tx1"/>
                </a:solidFill>
                <a:latin typeface="Times New Roman" panose="02020603050405020304" pitchFamily="18" charset="0"/>
                <a:cs typeface="Times New Roman" panose="02020603050405020304" pitchFamily="18" charset="0"/>
              </a:rPr>
              <a:t>In this program, instead of showing the sum in a message box, we wish to display the sum on the label.</a:t>
            </a:r>
          </a:p>
          <a:p>
            <a:endParaRPr lang="en-US" b="1" dirty="0">
              <a:solidFill>
                <a:schemeClr val="tx1"/>
              </a:solidFill>
            </a:endParaRPr>
          </a:p>
        </p:txBody>
      </p:sp>
    </p:spTree>
    <p:extLst>
      <p:ext uri="{BB962C8B-B14F-4D97-AF65-F5344CB8AC3E}">
        <p14:creationId xmlns:p14="http://schemas.microsoft.com/office/powerpoint/2010/main" val="419139615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7" y="0"/>
            <a:ext cx="9144000" cy="6858000"/>
          </a:xfrm>
          <a:prstGeom prst="rect">
            <a:avLst/>
          </a:prstGeom>
        </p:spPr>
      </p:pic>
      <p:sp>
        <p:nvSpPr>
          <p:cNvPr id="2" name="Title 1"/>
          <p:cNvSpPr>
            <a:spLocks noGrp="1"/>
          </p:cNvSpPr>
          <p:nvPr>
            <p:ph type="ctrTitle"/>
          </p:nvPr>
        </p:nvSpPr>
        <p:spPr>
          <a:xfrm>
            <a:off x="1233055" y="1143000"/>
            <a:ext cx="7904018" cy="1143000"/>
          </a:xfrm>
        </p:spPr>
        <p:txBody>
          <a:bodyPr>
            <a:normAutofit/>
          </a:bodyPr>
          <a:lstStyle/>
          <a:p>
            <a:r>
              <a:rPr lang="en-US" b="1" dirty="0"/>
              <a:t>The </a:t>
            </a:r>
            <a:r>
              <a:rPr lang="en-US" b="1" dirty="0" smtClean="0"/>
              <a:t>Code</a:t>
            </a:r>
            <a:endParaRPr lang="en-US" b="1"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1219200" y="2362200"/>
            <a:ext cx="7890164" cy="4495800"/>
          </a:xfrm>
        </p:spPr>
        <p:txBody>
          <a:bodyPr>
            <a:normAutofit/>
          </a:bodyPr>
          <a:lstStyle/>
          <a:p>
            <a:pPr algn="l" fontAlgn="base"/>
            <a:r>
              <a:rPr lang="en-US" sz="1600" b="1" dirty="0" smtClean="0">
                <a:solidFill>
                  <a:schemeClr val="tx1"/>
                </a:solidFill>
                <a:latin typeface="Times New Roman" panose="02020603050405020304" pitchFamily="18" charset="0"/>
                <a:cs typeface="Times New Roman" panose="02020603050405020304" pitchFamily="18" charset="0"/>
              </a:rPr>
              <a:t>Private </a:t>
            </a:r>
            <a:r>
              <a:rPr lang="en-US" sz="1600" b="1" dirty="0">
                <a:solidFill>
                  <a:schemeClr val="tx1"/>
                </a:solidFill>
                <a:latin typeface="Times New Roman" panose="02020603050405020304" pitchFamily="18" charset="0"/>
                <a:cs typeface="Times New Roman" panose="02020603050405020304" pitchFamily="18" charset="0"/>
              </a:rPr>
              <a:t>Sub Button1_Click(sender As Object, e As EventArgs) Handles Button1.Click</a:t>
            </a:r>
            <a:r>
              <a:rPr lang="en-US" sz="2200" dirty="0">
                <a:solidFill>
                  <a:schemeClr val="tx1"/>
                </a:solidFill>
                <a:latin typeface="Times New Roman" panose="02020603050405020304" pitchFamily="18" charset="0"/>
                <a:cs typeface="Times New Roman" panose="02020603050405020304" pitchFamily="18" charset="0"/>
              </a:rPr>
              <a:t/>
            </a:r>
            <a:br>
              <a:rPr lang="en-US" sz="2200" dirty="0">
                <a:solidFill>
                  <a:schemeClr val="tx1"/>
                </a:solidFill>
                <a:latin typeface="Times New Roman" panose="02020603050405020304" pitchFamily="18" charset="0"/>
                <a:cs typeface="Times New Roman" panose="02020603050405020304" pitchFamily="18" charset="0"/>
              </a:rPr>
            </a:br>
            <a:r>
              <a:rPr lang="en-US" sz="2200" dirty="0">
                <a:solidFill>
                  <a:schemeClr val="tx1"/>
                </a:solidFill>
                <a:latin typeface="Times New Roman" panose="02020603050405020304" pitchFamily="18" charset="0"/>
                <a:cs typeface="Times New Roman" panose="02020603050405020304" pitchFamily="18" charset="0"/>
              </a:rPr>
              <a:t>        Label2.Text = Val(TextBox1.Text) + Val(TextBox2.Text)</a:t>
            </a:r>
            <a:br>
              <a:rPr lang="en-US" sz="2200" dirty="0">
                <a:solidFill>
                  <a:schemeClr val="tx1"/>
                </a:solidFill>
                <a:latin typeface="Times New Roman" panose="02020603050405020304" pitchFamily="18" charset="0"/>
                <a:cs typeface="Times New Roman" panose="02020603050405020304" pitchFamily="18" charset="0"/>
              </a:rPr>
            </a:br>
            <a:r>
              <a:rPr lang="en-US" sz="2200" dirty="0">
                <a:solidFill>
                  <a:schemeClr val="tx1"/>
                </a:solidFill>
                <a:latin typeface="Times New Roman" panose="02020603050405020304" pitchFamily="18" charset="0"/>
                <a:cs typeface="Times New Roman" panose="02020603050405020304" pitchFamily="18" charset="0"/>
              </a:rPr>
              <a:t>End Sub</a:t>
            </a:r>
          </a:p>
          <a:p>
            <a:pPr algn="l"/>
            <a:r>
              <a:rPr lang="en-US" dirty="0">
                <a:solidFill>
                  <a:schemeClr val="tx1"/>
                </a:solidFill>
                <a:latin typeface="Times New Roman" panose="02020603050405020304" pitchFamily="18" charset="0"/>
                <a:cs typeface="Times New Roman" panose="02020603050405020304" pitchFamily="18" charset="0"/>
              </a:rPr>
              <a:t>*The function Val is to convert text to numeric value. Without using Val, you will see that two numbers are joined together without adding them</a:t>
            </a:r>
            <a:endParaRPr lang="en-US"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5961156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r>
              <a:rPr lang="en-US" dirty="0" smtClean="0"/>
              <a:t>Output</a:t>
            </a:r>
            <a:endParaRPr lang="en-US" dirty="0"/>
          </a:p>
        </p:txBody>
      </p:sp>
      <p:sp>
        <p:nvSpPr>
          <p:cNvPr id="3" name="Subtitle 2"/>
          <p:cNvSpPr>
            <a:spLocks noGrp="1"/>
          </p:cNvSpPr>
          <p:nvPr>
            <p:ph type="subTitle" idx="1"/>
          </p:nvPr>
        </p:nvSpPr>
        <p:spPr>
          <a:xfrm>
            <a:off x="1219200" y="3124200"/>
            <a:ext cx="7890164" cy="3733800"/>
          </a:xfrm>
        </p:spPr>
        <p:txBody>
          <a:bodyPr>
            <a:normAutofit/>
          </a:bodyPr>
          <a:lstStyle/>
          <a:p>
            <a:endParaRPr lang="en-US" b="1" dirty="0">
              <a:solidFill>
                <a:schemeClr val="tx1"/>
              </a:solidFill>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2200" y="2667000"/>
            <a:ext cx="541655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389527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a:blipFill>
            <a:blip r:embed="rId2"/>
            <a:tile tx="0" ty="0" sx="100000" sy="100000" flip="none" algn="tl"/>
          </a:blipFill>
        </p:spPr>
      </p:pic>
      <p:sp>
        <p:nvSpPr>
          <p:cNvPr id="2" name="Title 1"/>
          <p:cNvSpPr>
            <a:spLocks noGrp="1"/>
          </p:cNvSpPr>
          <p:nvPr>
            <p:ph type="ctrTitle"/>
          </p:nvPr>
        </p:nvSpPr>
        <p:spPr>
          <a:xfrm>
            <a:off x="1233055" y="1143000"/>
            <a:ext cx="7904018" cy="1143000"/>
          </a:xfrm>
        </p:spPr>
        <p:txBody>
          <a:bodyPr/>
          <a:lstStyle/>
          <a:p>
            <a:r>
              <a:rPr lang="en-US" dirty="0" smtClean="0"/>
              <a:t>UNIT 1</a:t>
            </a:r>
            <a:endParaRPr lang="en-US" dirty="0"/>
          </a:p>
        </p:txBody>
      </p:sp>
      <p:sp>
        <p:nvSpPr>
          <p:cNvPr id="3" name="Subtitle 2"/>
          <p:cNvSpPr>
            <a:spLocks noGrp="1"/>
          </p:cNvSpPr>
          <p:nvPr>
            <p:ph type="subTitle" idx="1"/>
          </p:nvPr>
        </p:nvSpPr>
        <p:spPr>
          <a:xfrm>
            <a:off x="1219200" y="3124200"/>
            <a:ext cx="7890164" cy="3733800"/>
          </a:xfrm>
        </p:spPr>
        <p:txBody>
          <a:bodyPr>
            <a:normAutofit/>
          </a:bodyPr>
          <a:lstStyle/>
          <a:p>
            <a:r>
              <a:rPr lang="en-US" b="1" dirty="0" smtClean="0">
                <a:solidFill>
                  <a:schemeClr val="tx1"/>
                </a:solidFill>
              </a:rPr>
              <a:t>Lesson 6</a:t>
            </a:r>
          </a:p>
          <a:p>
            <a:r>
              <a:rPr lang="en-US" b="1" dirty="0">
                <a:solidFill>
                  <a:schemeClr val="tx1"/>
                </a:solidFill>
                <a:latin typeface="Times New Roman" panose="02020603050405020304" pitchFamily="18" charset="0"/>
                <a:cs typeface="Times New Roman" panose="02020603050405020304" pitchFamily="18" charset="0"/>
              </a:rPr>
              <a:t>Working with List Box and Combo Box</a:t>
            </a:r>
          </a:p>
        </p:txBody>
      </p:sp>
    </p:spTree>
    <p:extLst>
      <p:ext uri="{BB962C8B-B14F-4D97-AF65-F5344CB8AC3E}">
        <p14:creationId xmlns:p14="http://schemas.microsoft.com/office/powerpoint/2010/main" val="743643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r>
              <a:rPr lang="en-US" dirty="0" smtClean="0"/>
              <a:t>List box and Combo box</a:t>
            </a:r>
            <a:endParaRPr lang="en-US" dirty="0"/>
          </a:p>
        </p:txBody>
      </p:sp>
      <p:sp>
        <p:nvSpPr>
          <p:cNvPr id="3" name="Subtitle 2"/>
          <p:cNvSpPr>
            <a:spLocks noGrp="1"/>
          </p:cNvSpPr>
          <p:nvPr>
            <p:ph type="subTitle" idx="1"/>
          </p:nvPr>
        </p:nvSpPr>
        <p:spPr>
          <a:xfrm>
            <a:off x="1219200" y="2362200"/>
            <a:ext cx="7890164" cy="4495800"/>
          </a:xfrm>
        </p:spPr>
        <p:txBody>
          <a:bodyPr>
            <a:normAutofit fontScale="92500" lnSpcReduction="20000"/>
          </a:bodyPr>
          <a:lstStyle/>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We </a:t>
            </a:r>
            <a:r>
              <a:rPr lang="en-US" dirty="0">
                <a:solidFill>
                  <a:schemeClr val="tx1"/>
                </a:solidFill>
                <a:latin typeface="Times New Roman" panose="02020603050405020304" pitchFamily="18" charset="0"/>
                <a:cs typeface="Times New Roman" panose="02020603050405020304" pitchFamily="18" charset="0"/>
              </a:rPr>
              <a:t>shall learn to work with the list box and the combo box. Both controls are used to display a list of items</a:t>
            </a:r>
            <a:r>
              <a:rPr lang="en-US" dirty="0" smtClean="0">
                <a:solidFill>
                  <a:schemeClr val="tx1"/>
                </a:solidFill>
                <a:latin typeface="Times New Roman" panose="02020603050405020304" pitchFamily="18" charset="0"/>
                <a:cs typeface="Times New Roman" panose="02020603050405020304" pitchFamily="18" charset="0"/>
              </a:rPr>
              <a:t>.</a:t>
            </a: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However, they differ slightly in the ways they display the items. The list box displays the items all at once in a text area. On the other hand, the combo box displays only one item </a:t>
            </a:r>
            <a:r>
              <a:rPr lang="en-US" dirty="0" smtClean="0">
                <a:solidFill>
                  <a:schemeClr val="tx1"/>
                </a:solidFill>
                <a:latin typeface="Times New Roman" panose="02020603050405020304" pitchFamily="18" charset="0"/>
                <a:cs typeface="Times New Roman" panose="02020603050405020304" pitchFamily="18" charset="0"/>
              </a:rPr>
              <a:t>initially</a:t>
            </a:r>
            <a:r>
              <a:rPr lang="en-US" dirty="0">
                <a:solidFill>
                  <a:schemeClr val="tx1"/>
                </a:solidFill>
                <a:latin typeface="Times New Roman" panose="02020603050405020304" pitchFamily="18" charset="0"/>
                <a:cs typeface="Times New Roman" panose="02020603050405020304" pitchFamily="18" charset="0"/>
              </a:rPr>
              <a:t>.</a:t>
            </a:r>
            <a:r>
              <a:rPr lang="en-US" dirty="0" smtClean="0">
                <a:solidFill>
                  <a:schemeClr val="tx1"/>
                </a:solidFill>
                <a:latin typeface="Times New Roman" panose="02020603050405020304" pitchFamily="18" charset="0"/>
                <a:cs typeface="Times New Roman" panose="02020603050405020304" pitchFamily="18" charset="0"/>
              </a:rPr>
              <a:t> </a:t>
            </a: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user needs to click on the handle of the combo box to view the rest of the items in a drop-down list.</a:t>
            </a:r>
          </a:p>
          <a:p>
            <a:pPr algn="l"/>
            <a:endParaRPr lang="en-US"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5903980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r>
              <a:rPr lang="en-US" b="1" dirty="0"/>
              <a:t>The List Box</a:t>
            </a:r>
            <a:endParaRPr lang="en-US" dirty="0"/>
          </a:p>
        </p:txBody>
      </p:sp>
      <p:sp>
        <p:nvSpPr>
          <p:cNvPr id="3" name="Subtitle 2"/>
          <p:cNvSpPr>
            <a:spLocks noGrp="1"/>
          </p:cNvSpPr>
          <p:nvPr>
            <p:ph type="subTitle" idx="1"/>
          </p:nvPr>
        </p:nvSpPr>
        <p:spPr>
          <a:xfrm>
            <a:off x="1219200" y="2514600"/>
            <a:ext cx="7890164" cy="4343400"/>
          </a:xfrm>
        </p:spPr>
        <p:txBody>
          <a:bodyPr>
            <a:normAutofit/>
          </a:bodyPr>
          <a:lstStyle/>
          <a:p>
            <a:pPr marL="457200" indent="-457200" algn="l">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The List Box is to present a list of items where the user can click and select the items from the list. </a:t>
            </a:r>
          </a:p>
          <a:p>
            <a:pPr marL="457200" indent="-457200" algn="l">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 Items can be added at design time or at runtime.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items can also be deleted at design time or at runtime.</a:t>
            </a:r>
          </a:p>
          <a:p>
            <a:pPr marL="457200" indent="-457200">
              <a:buFont typeface="Arial" panose="020B0604020202020204" pitchFamily="34" charset="0"/>
              <a:buChar char="•"/>
            </a:pPr>
            <a:endParaRPr lang="en-US" b="1" dirty="0">
              <a:solidFill>
                <a:schemeClr val="tx1"/>
              </a:solidFill>
            </a:endParaRPr>
          </a:p>
        </p:txBody>
      </p:sp>
    </p:spTree>
    <p:extLst>
      <p:ext uri="{BB962C8B-B14F-4D97-AF65-F5344CB8AC3E}">
        <p14:creationId xmlns:p14="http://schemas.microsoft.com/office/powerpoint/2010/main" val="348774978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normAutofit/>
          </a:bodyPr>
          <a:lstStyle/>
          <a:p>
            <a:r>
              <a:rPr lang="en-US" b="1" dirty="0">
                <a:latin typeface="Times New Roman" panose="02020603050405020304" pitchFamily="18" charset="0"/>
                <a:cs typeface="Times New Roman" panose="02020603050405020304" pitchFamily="18" charset="0"/>
              </a:rPr>
              <a:t>Adding Items to a List </a:t>
            </a:r>
            <a:r>
              <a:rPr lang="en-US" b="1" dirty="0" smtClean="0">
                <a:latin typeface="Times New Roman" panose="02020603050405020304" pitchFamily="18" charset="0"/>
                <a:cs typeface="Times New Roman" panose="02020603050405020304" pitchFamily="18" charset="0"/>
              </a:rPr>
              <a:t>Box</a:t>
            </a:r>
            <a:endParaRPr lang="en-US"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1219200" y="2209800"/>
            <a:ext cx="7890164" cy="4191000"/>
          </a:xfrm>
        </p:spPr>
        <p:txBody>
          <a:bodyPr>
            <a:normAutofit/>
          </a:bodyPr>
          <a:lstStyle/>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To </a:t>
            </a:r>
            <a:r>
              <a:rPr lang="en-US" dirty="0">
                <a:solidFill>
                  <a:schemeClr val="tx1"/>
                </a:solidFill>
                <a:latin typeface="Times New Roman" panose="02020603050405020304" pitchFamily="18" charset="0"/>
                <a:cs typeface="Times New Roman" panose="02020603050405020304" pitchFamily="18" charset="0"/>
              </a:rPr>
              <a:t>add items at design time, start a new project and insert a list box on the form</a:t>
            </a:r>
            <a:r>
              <a:rPr lang="en-US" dirty="0" smtClean="0">
                <a:solidFill>
                  <a:schemeClr val="tx1"/>
                </a:solidFill>
                <a:latin typeface="Times New Roman" panose="02020603050405020304" pitchFamily="18" charset="0"/>
                <a:cs typeface="Times New Roman" panose="02020603050405020304" pitchFamily="18" charset="0"/>
              </a:rPr>
              <a:t>.</a:t>
            </a: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Right-click on the list box to access the properties window.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Next</a:t>
            </a:r>
            <a:r>
              <a:rPr lang="en-US" dirty="0">
                <a:solidFill>
                  <a:schemeClr val="tx1"/>
                </a:solidFill>
                <a:latin typeface="Times New Roman" panose="02020603050405020304" pitchFamily="18" charset="0"/>
                <a:cs typeface="Times New Roman" panose="02020603050405020304" pitchFamily="18" charset="0"/>
              </a:rPr>
              <a:t>, click on collection of the Item property to bring up the String Collection Editor. Now, enter the items in the editor </a:t>
            </a:r>
            <a:endParaRPr lang="en-US"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0376592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normAutofit/>
          </a:bodyPr>
          <a:lstStyle/>
          <a:p>
            <a:r>
              <a:rPr lang="en-US" sz="2700" dirty="0"/>
              <a:t>After clicking on the OK button, the items will be displayed in the text </a:t>
            </a:r>
            <a:r>
              <a:rPr lang="en-US" sz="2700" dirty="0" smtClean="0"/>
              <a:t>box</a:t>
            </a:r>
            <a:endParaRPr lang="en-US" dirty="0"/>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9199" y="2590800"/>
            <a:ext cx="3752939"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50886" y="2916382"/>
            <a:ext cx="3616036" cy="3616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72096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7" y="0"/>
            <a:ext cx="9144000" cy="6858000"/>
          </a:xfrm>
          <a:prstGeom prst="rect">
            <a:avLst/>
          </a:prstGeom>
        </p:spPr>
      </p:pic>
      <p:sp>
        <p:nvSpPr>
          <p:cNvPr id="2" name="Title 1"/>
          <p:cNvSpPr>
            <a:spLocks noGrp="1"/>
          </p:cNvSpPr>
          <p:nvPr>
            <p:ph type="ctrTitle"/>
          </p:nvPr>
        </p:nvSpPr>
        <p:spPr>
          <a:xfrm>
            <a:off x="1233055" y="1143000"/>
            <a:ext cx="7904018" cy="838200"/>
          </a:xfrm>
        </p:spPr>
        <p:txBody>
          <a:bodyPr/>
          <a:lstStyle/>
          <a:p>
            <a:r>
              <a:rPr lang="en-US" dirty="0" smtClean="0"/>
              <a:t>Ctrl + Alt + x</a:t>
            </a:r>
            <a:endParaRPr lang="en-US" dirty="0"/>
          </a:p>
        </p:txBody>
      </p:sp>
      <p:sp>
        <p:nvSpPr>
          <p:cNvPr id="3" name="Subtitle 2"/>
          <p:cNvSpPr>
            <a:spLocks noGrp="1"/>
          </p:cNvSpPr>
          <p:nvPr>
            <p:ph type="subTitle" idx="1"/>
          </p:nvPr>
        </p:nvSpPr>
        <p:spPr>
          <a:xfrm>
            <a:off x="990600" y="3962400"/>
            <a:ext cx="8153400" cy="2895600"/>
          </a:xfrm>
        </p:spPr>
        <p:txBody>
          <a:bodyPr>
            <a:normAutofit fontScale="70000" lnSpcReduction="20000"/>
          </a:bodyPr>
          <a:lstStyle/>
          <a:p>
            <a:pPr marL="457200" indent="-457200" algn="l">
              <a:buFont typeface="Arial" panose="020B0604020202020204" pitchFamily="34" charset="0"/>
              <a:buChar char="•"/>
            </a:pPr>
            <a:r>
              <a:rPr lang="en-US" b="1" dirty="0">
                <a:solidFill>
                  <a:schemeClr val="tx1"/>
                </a:solidFill>
              </a:rPr>
              <a:t>Visual Basic 2013 offers you four types of projects that you can create; they are Windows Forms Application, WPF Application, Console Application and Class Library. Since we only learn how to create windows applications, we shall select Windows Forms </a:t>
            </a:r>
            <a:r>
              <a:rPr lang="en-US" b="1" dirty="0" smtClean="0">
                <a:solidFill>
                  <a:schemeClr val="tx1"/>
                </a:solidFill>
              </a:rPr>
              <a:t>Application.</a:t>
            </a:r>
          </a:p>
          <a:p>
            <a:pPr marL="457200" indent="-457200" algn="l">
              <a:buFont typeface="Arial" panose="020B0604020202020204" pitchFamily="34" charset="0"/>
              <a:buChar char="•"/>
            </a:pPr>
            <a:r>
              <a:rPr lang="en-US" b="1" dirty="0">
                <a:solidFill>
                  <a:schemeClr val="tx1"/>
                </a:solidFill>
              </a:rPr>
              <a:t>After you have renamed the project, click OK to continue. The following IDE Windows will appear, it is similar to Visual Basic 2012. The Toolbox is not shown until you click on the Toolbox tab. When you click on the Toolbox tab or use the shortcut keys Ctrl + </a:t>
            </a:r>
            <a:r>
              <a:rPr lang="en-US" b="1" dirty="0" smtClean="0">
                <a:solidFill>
                  <a:schemeClr val="tx1"/>
                </a:solidFill>
              </a:rPr>
              <a:t>Alt </a:t>
            </a:r>
            <a:r>
              <a:rPr lang="en-US" b="1" dirty="0">
                <a:solidFill>
                  <a:schemeClr val="tx1"/>
                </a:solidFill>
              </a:rPr>
              <a:t>+ x, the common controls Toolbox will appear.</a:t>
            </a:r>
            <a:endParaRPr lang="en-US" b="1" dirty="0" smtClean="0">
              <a:solidFill>
                <a:schemeClr val="tx1"/>
              </a:solidFill>
            </a:endParaRPr>
          </a:p>
          <a:p>
            <a:pPr algn="l"/>
            <a:endParaRPr lang="en-US" b="1" dirty="0" smtClean="0">
              <a:solidFill>
                <a:schemeClr val="tx1"/>
              </a:solidFill>
            </a:endParaRPr>
          </a:p>
          <a:p>
            <a:pPr algn="l"/>
            <a:endParaRPr lang="en-US" b="1" dirty="0">
              <a:solidFill>
                <a:schemeClr val="tx1"/>
              </a:solidFill>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9000" y="1828800"/>
            <a:ext cx="3581400"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239545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143000" y="1219200"/>
            <a:ext cx="8014855" cy="1371600"/>
          </a:xfrm>
        </p:spPr>
        <p:txBody>
          <a:bodyPr>
            <a:normAutofit fontScale="90000"/>
          </a:bodyPr>
          <a:lstStyle/>
          <a:p>
            <a:r>
              <a:rPr lang="en-US" dirty="0"/>
              <a:t>*Items can also be added at runtime using the </a:t>
            </a:r>
            <a:r>
              <a:rPr lang="en-US" b="1" dirty="0"/>
              <a:t>Add( ) method</a:t>
            </a:r>
            <a:r>
              <a:rPr lang="en-US" dirty="0" smtClean="0"/>
              <a:t>.</a:t>
            </a:r>
            <a:endParaRPr lang="en-US" dirty="0"/>
          </a:p>
        </p:txBody>
      </p:sp>
      <p:sp>
        <p:nvSpPr>
          <p:cNvPr id="3" name="Subtitle 2"/>
          <p:cNvSpPr>
            <a:spLocks noGrp="1"/>
          </p:cNvSpPr>
          <p:nvPr>
            <p:ph type="subTitle" idx="1"/>
          </p:nvPr>
        </p:nvSpPr>
        <p:spPr>
          <a:xfrm>
            <a:off x="1219200" y="3124200"/>
            <a:ext cx="7890164" cy="3733800"/>
          </a:xfrm>
        </p:spPr>
        <p:txBody>
          <a:bodyPr>
            <a:normAutofit fontScale="85000" lnSpcReduction="10000"/>
          </a:bodyPr>
          <a:lstStyle/>
          <a:p>
            <a:pPr marL="457200" indent="-457200" algn="l">
              <a:buFont typeface="Arial" panose="020B0604020202020204" pitchFamily="34" charset="0"/>
              <a:buChar char="•"/>
            </a:pPr>
            <a:r>
              <a:rPr lang="en-US" dirty="0" smtClean="0">
                <a:solidFill>
                  <a:schemeClr val="tx1"/>
                </a:solidFill>
              </a:rPr>
              <a:t>Before </a:t>
            </a:r>
            <a:r>
              <a:rPr lang="en-US" dirty="0">
                <a:solidFill>
                  <a:schemeClr val="tx1"/>
                </a:solidFill>
              </a:rPr>
              <a:t>proceeding further, we need to know that Visual Basic 2013 is an object oriented programming language. Therefore, visual basic 2013 comprises objects. </a:t>
            </a:r>
            <a:endParaRPr lang="en-US" dirty="0" smtClean="0">
              <a:solidFill>
                <a:schemeClr val="tx1"/>
              </a:solidFill>
            </a:endParaRPr>
          </a:p>
          <a:p>
            <a:pPr marL="457200" indent="-457200" algn="l">
              <a:buFont typeface="Arial" panose="020B0604020202020204" pitchFamily="34" charset="0"/>
              <a:buChar char="•"/>
            </a:pPr>
            <a:r>
              <a:rPr lang="en-US" dirty="0" smtClean="0">
                <a:solidFill>
                  <a:schemeClr val="tx1"/>
                </a:solidFill>
              </a:rPr>
              <a:t>All </a:t>
            </a:r>
            <a:r>
              <a:rPr lang="en-US" dirty="0">
                <a:solidFill>
                  <a:schemeClr val="tx1"/>
                </a:solidFill>
              </a:rPr>
              <a:t>objects have methods and properties; they are differentiated and connected by hierarchy. </a:t>
            </a:r>
            <a:endParaRPr lang="en-US" dirty="0" smtClean="0">
              <a:solidFill>
                <a:schemeClr val="tx1"/>
              </a:solidFill>
            </a:endParaRPr>
          </a:p>
          <a:p>
            <a:pPr marL="457200" indent="-457200" algn="l">
              <a:buFont typeface="Arial" panose="020B0604020202020204" pitchFamily="34" charset="0"/>
              <a:buChar char="•"/>
            </a:pPr>
            <a:r>
              <a:rPr lang="en-US" dirty="0" smtClean="0">
                <a:solidFill>
                  <a:schemeClr val="tx1"/>
                </a:solidFill>
              </a:rPr>
              <a:t>For </a:t>
            </a:r>
            <a:r>
              <a:rPr lang="en-US" dirty="0">
                <a:solidFill>
                  <a:schemeClr val="tx1"/>
                </a:solidFill>
              </a:rPr>
              <a:t>a list box, an Item is an object subordinated to the object ListBox. An Item comprises a method call </a:t>
            </a:r>
            <a:r>
              <a:rPr lang="en-US" b="1" dirty="0">
                <a:solidFill>
                  <a:schemeClr val="tx1"/>
                </a:solidFill>
              </a:rPr>
              <a:t>Add()</a:t>
            </a:r>
            <a:r>
              <a:rPr lang="en-US" dirty="0">
                <a:solidFill>
                  <a:schemeClr val="tx1"/>
                </a:solidFill>
              </a:rPr>
              <a:t> that is used to add items to the list box. </a:t>
            </a:r>
            <a:endParaRPr lang="en-US" b="1" dirty="0">
              <a:solidFill>
                <a:schemeClr val="tx1"/>
              </a:solidFill>
            </a:endParaRPr>
          </a:p>
        </p:txBody>
      </p:sp>
    </p:spTree>
    <p:extLst>
      <p:ext uri="{BB962C8B-B14F-4D97-AF65-F5344CB8AC3E}">
        <p14:creationId xmlns:p14="http://schemas.microsoft.com/office/powerpoint/2010/main" val="25984123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normAutofit fontScale="90000"/>
          </a:bodyPr>
          <a:lstStyle/>
          <a:p>
            <a:r>
              <a:rPr lang="en-US" dirty="0">
                <a:latin typeface="Times New Roman" panose="02020603050405020304" pitchFamily="18" charset="0"/>
                <a:cs typeface="Times New Roman" panose="02020603050405020304" pitchFamily="18" charset="0"/>
              </a:rPr>
              <a:t>To add an item to a list box, you can use the following syntax</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1219200" y="2362200"/>
            <a:ext cx="7890164" cy="2362200"/>
          </a:xfrm>
        </p:spPr>
        <p:txBody>
          <a:bodyPr>
            <a:normAutofit fontScale="55000" lnSpcReduction="20000"/>
          </a:bodyPr>
          <a:lstStyle/>
          <a:p>
            <a:pPr fontAlgn="base"/>
            <a:r>
              <a:rPr lang="en-US" b="1" dirty="0">
                <a:solidFill>
                  <a:schemeClr val="tx1"/>
                </a:solidFill>
                <a:latin typeface="Times New Roman" panose="02020603050405020304" pitchFamily="18" charset="0"/>
                <a:cs typeface="Times New Roman" panose="02020603050405020304" pitchFamily="18" charset="0"/>
              </a:rPr>
              <a:t>ListBox.Item.Add(“Text”)</a:t>
            </a:r>
            <a:endParaRPr lang="en-US" dirty="0">
              <a:solidFill>
                <a:schemeClr val="tx1"/>
              </a:solidFill>
              <a:latin typeface="Times New Roman" panose="02020603050405020304" pitchFamily="18" charset="0"/>
              <a:cs typeface="Times New Roman" panose="02020603050405020304" pitchFamily="18" charset="0"/>
            </a:endParaRPr>
          </a:p>
          <a:p>
            <a:pPr algn="l" fontAlgn="base"/>
            <a:r>
              <a:rPr lang="en-US" dirty="0">
                <a:solidFill>
                  <a:schemeClr val="tx1"/>
                </a:solidFill>
                <a:latin typeface="Times New Roman" panose="02020603050405020304" pitchFamily="18" charset="0"/>
                <a:cs typeface="Times New Roman" panose="02020603050405020304" pitchFamily="18" charset="0"/>
              </a:rPr>
              <a:t>For example, if you wish to add a new item to ListBox1 above, you can use the following </a:t>
            </a:r>
            <a:r>
              <a:rPr lang="en-US" dirty="0" smtClean="0">
                <a:solidFill>
                  <a:schemeClr val="tx1"/>
                </a:solidFill>
                <a:latin typeface="Times New Roman" panose="02020603050405020304" pitchFamily="18" charset="0"/>
                <a:cs typeface="Times New Roman" panose="02020603050405020304" pitchFamily="18" charset="0"/>
              </a:rPr>
              <a:t>statement</a:t>
            </a:r>
          </a:p>
          <a:p>
            <a:pPr algn="l" fontAlgn="base"/>
            <a:endParaRPr lang="en-US" dirty="0">
              <a:solidFill>
                <a:schemeClr val="tx1"/>
              </a:solidFill>
              <a:latin typeface="Times New Roman" panose="02020603050405020304" pitchFamily="18" charset="0"/>
              <a:cs typeface="Times New Roman" panose="02020603050405020304" pitchFamily="18" charset="0"/>
            </a:endParaRPr>
          </a:p>
          <a:p>
            <a:pPr algn="l" fontAlgn="base"/>
            <a:r>
              <a:rPr lang="en-US" dirty="0">
                <a:solidFill>
                  <a:schemeClr val="tx1"/>
                </a:solidFill>
                <a:latin typeface="Times New Roman" panose="02020603050405020304" pitchFamily="18" charset="0"/>
                <a:cs typeface="Times New Roman" panose="02020603050405020304" pitchFamily="18" charset="0"/>
              </a:rPr>
              <a:t>Private Sub Button1_Click(sender As Object, e As EventArgs) Handles Button1.Click</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ListBox1.Items.Add(“Nokia”)</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End Sub</a:t>
            </a:r>
          </a:p>
          <a:p>
            <a:pPr algn="l"/>
            <a:r>
              <a:rPr lang="en-US" dirty="0">
                <a:solidFill>
                  <a:schemeClr val="tx1"/>
                </a:solidFill>
                <a:latin typeface="Times New Roman" panose="02020603050405020304" pitchFamily="18" charset="0"/>
                <a:cs typeface="Times New Roman" panose="02020603050405020304" pitchFamily="18" charset="0"/>
              </a:rPr>
              <a:t>The item “Nokia” will be added to the end of the </a:t>
            </a:r>
            <a:r>
              <a:rPr lang="en-US" dirty="0" smtClean="0">
                <a:solidFill>
                  <a:schemeClr val="tx1"/>
                </a:solidFill>
                <a:latin typeface="Times New Roman" panose="02020603050405020304" pitchFamily="18" charset="0"/>
                <a:cs typeface="Times New Roman" panose="02020603050405020304" pitchFamily="18" charset="0"/>
              </a:rPr>
              <a:t>list</a:t>
            </a:r>
            <a:endParaRPr lang="en-US" b="1" dirty="0">
              <a:solidFill>
                <a:schemeClr val="tx1"/>
              </a:solidFill>
              <a:latin typeface="Times New Roman" panose="02020603050405020304" pitchFamily="18" charset="0"/>
              <a:cs typeface="Times New Roman" panose="02020603050405020304" pitchFamily="18" charset="0"/>
            </a:endParaRP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4600" y="3733800"/>
            <a:ext cx="2895600"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17321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normAutofit fontScale="90000"/>
          </a:bodyPr>
          <a:lstStyle/>
          <a:p>
            <a:r>
              <a:rPr lang="en-US" sz="3600" dirty="0">
                <a:latin typeface="Times New Roman" panose="02020603050405020304" pitchFamily="18" charset="0"/>
                <a:cs typeface="Times New Roman" panose="02020603050405020304" pitchFamily="18" charset="0"/>
              </a:rPr>
              <a:t>You can also let the user add their own items using the</a:t>
            </a:r>
            <a:r>
              <a:rPr lang="en-US" sz="3600" b="1" dirty="0">
                <a:latin typeface="Times New Roman" panose="02020603050405020304" pitchFamily="18" charset="0"/>
                <a:cs typeface="Times New Roman" panose="02020603050405020304" pitchFamily="18" charset="0"/>
              </a:rPr>
              <a:t> InputBox</a:t>
            </a:r>
            <a:r>
              <a:rPr lang="en-US" sz="3600" dirty="0">
                <a:latin typeface="Times New Roman" panose="02020603050405020304" pitchFamily="18" charset="0"/>
                <a:cs typeface="Times New Roman" panose="02020603050405020304" pitchFamily="18" charset="0"/>
              </a:rPr>
              <a:t> function </a:t>
            </a:r>
          </a:p>
        </p:txBody>
      </p:sp>
      <p:sp>
        <p:nvSpPr>
          <p:cNvPr id="3" name="Subtitle 2"/>
          <p:cNvSpPr>
            <a:spLocks noGrp="1"/>
          </p:cNvSpPr>
          <p:nvPr>
            <p:ph type="subTitle" idx="1"/>
          </p:nvPr>
        </p:nvSpPr>
        <p:spPr>
          <a:xfrm>
            <a:off x="1219200" y="2743200"/>
            <a:ext cx="7890164" cy="4114800"/>
          </a:xfrm>
        </p:spPr>
        <p:txBody>
          <a:bodyPr>
            <a:normAutofit lnSpcReduction="10000"/>
          </a:bodyPr>
          <a:lstStyle/>
          <a:p>
            <a:pPr algn="l" fontAlgn="base"/>
            <a:r>
              <a:rPr lang="en-US" sz="2600" dirty="0" smtClean="0">
                <a:solidFill>
                  <a:schemeClr val="tx1"/>
                </a:solidFill>
                <a:latin typeface="Times New Roman" panose="02020603050405020304" pitchFamily="18" charset="0"/>
                <a:cs typeface="Times New Roman" panose="02020603050405020304" pitchFamily="18" charset="0"/>
              </a:rPr>
              <a:t>Private </a:t>
            </a:r>
            <a:r>
              <a:rPr lang="en-US" sz="2600" dirty="0">
                <a:solidFill>
                  <a:schemeClr val="tx1"/>
                </a:solidFill>
                <a:latin typeface="Times New Roman" panose="02020603050405020304" pitchFamily="18" charset="0"/>
                <a:cs typeface="Times New Roman" panose="02020603050405020304" pitchFamily="18" charset="0"/>
              </a:rPr>
              <a:t>Sub Button1_Click(sender As Object, e As EventArgs) Handles Button1.Click</a:t>
            </a:r>
            <a:r>
              <a:rPr lang="en-US" dirty="0">
                <a:solidFill>
                  <a:schemeClr val="tx1"/>
                </a:solidFill>
                <a:latin typeface="Times New Roman" panose="02020603050405020304" pitchFamily="18" charset="0"/>
                <a:cs typeface="Times New Roman" panose="02020603050405020304" pitchFamily="18" charset="0"/>
              </a:rPr>
              <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Dim </a:t>
            </a:r>
            <a:r>
              <a:rPr lang="en-US" dirty="0" err="1" smtClean="0">
                <a:solidFill>
                  <a:schemeClr val="tx1"/>
                </a:solidFill>
                <a:latin typeface="Times New Roman" panose="02020603050405020304" pitchFamily="18" charset="0"/>
                <a:cs typeface="Times New Roman" panose="02020603050405020304" pitchFamily="18" charset="0"/>
              </a:rPr>
              <a:t>myitem</a:t>
            </a:r>
            <a:r>
              <a:rPr lang="en-US" dirty="0" smtClean="0">
                <a:solidFill>
                  <a:schemeClr val="tx1"/>
                </a:solidFill>
                <a:latin typeface="Times New Roman" panose="02020603050405020304" pitchFamily="18" charset="0"/>
                <a:cs typeface="Times New Roman" panose="02020603050405020304" pitchFamily="18" charset="0"/>
              </a:rPr>
              <a:t> </a:t>
            </a:r>
            <a:r>
              <a:rPr lang="en-US" smtClean="0">
                <a:solidFill>
                  <a:schemeClr val="tx1"/>
                </a:solidFill>
                <a:latin typeface="Times New Roman" panose="02020603050405020304" pitchFamily="18" charset="0"/>
                <a:cs typeface="Times New Roman" panose="02020603050405020304" pitchFamily="18" charset="0"/>
              </a:rPr>
              <a:t>as String</a:t>
            </a:r>
            <a:r>
              <a:rPr lang="en-US" dirty="0">
                <a:solidFill>
                  <a:schemeClr val="tx1"/>
                </a:solidFill>
                <a:latin typeface="Times New Roman" panose="02020603050405020304" pitchFamily="18" charset="0"/>
                <a:cs typeface="Times New Roman" panose="02020603050405020304" pitchFamily="18" charset="0"/>
              </a:rPr>
              <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myitem = InputBox(“Enter your Item”)</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ListBox1.Items.Add(myitem)</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End Sub</a:t>
            </a:r>
          </a:p>
          <a:p>
            <a:pPr algn="l" fontAlgn="base"/>
            <a:r>
              <a:rPr lang="en-US" dirty="0">
                <a:solidFill>
                  <a:schemeClr val="tx1"/>
                </a:solidFill>
                <a:latin typeface="Times New Roman" panose="02020603050405020304" pitchFamily="18" charset="0"/>
                <a:cs typeface="Times New Roman" panose="02020603050405020304" pitchFamily="18" charset="0"/>
              </a:rPr>
              <a:t>* The keyword </a:t>
            </a:r>
            <a:r>
              <a:rPr lang="en-US" b="1" dirty="0">
                <a:solidFill>
                  <a:schemeClr val="tx1"/>
                </a:solidFill>
                <a:latin typeface="Times New Roman" panose="02020603050405020304" pitchFamily="18" charset="0"/>
                <a:cs typeface="Times New Roman" panose="02020603050405020304" pitchFamily="18" charset="0"/>
              </a:rPr>
              <a:t>Dim</a:t>
            </a:r>
            <a:r>
              <a:rPr lang="en-US" dirty="0">
                <a:solidFill>
                  <a:schemeClr val="tx1"/>
                </a:solidFill>
                <a:latin typeface="Times New Roman" panose="02020603050405020304" pitchFamily="18" charset="0"/>
                <a:cs typeface="Times New Roman" panose="02020603050405020304" pitchFamily="18" charset="0"/>
              </a:rPr>
              <a:t> is to declare the variable myitem. You will learn more about variables in coming lessons</a:t>
            </a:r>
          </a:p>
          <a:p>
            <a:endParaRPr lang="en-US" b="1" dirty="0">
              <a:solidFill>
                <a:schemeClr val="tx1"/>
              </a:solidFill>
            </a:endParaRPr>
          </a:p>
        </p:txBody>
      </p:sp>
    </p:spTree>
    <p:extLst>
      <p:ext uri="{BB962C8B-B14F-4D97-AF65-F5344CB8AC3E}">
        <p14:creationId xmlns:p14="http://schemas.microsoft.com/office/powerpoint/2010/main" val="263582821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normAutofit/>
          </a:bodyPr>
          <a:lstStyle/>
          <a:p>
            <a:r>
              <a:rPr lang="en-US" b="1" dirty="0"/>
              <a:t>Removing Items from a List </a:t>
            </a:r>
            <a:r>
              <a:rPr lang="en-US" b="1" dirty="0" smtClean="0"/>
              <a:t>Box</a:t>
            </a:r>
            <a:endParaRPr lang="en-US" dirty="0"/>
          </a:p>
        </p:txBody>
      </p:sp>
      <p:sp>
        <p:nvSpPr>
          <p:cNvPr id="3" name="Subtitle 2"/>
          <p:cNvSpPr>
            <a:spLocks noGrp="1"/>
          </p:cNvSpPr>
          <p:nvPr>
            <p:ph type="subTitle" idx="1"/>
          </p:nvPr>
        </p:nvSpPr>
        <p:spPr>
          <a:xfrm>
            <a:off x="1219200" y="2514600"/>
            <a:ext cx="7890164" cy="4343400"/>
          </a:xfrm>
        </p:spPr>
        <p:txBody>
          <a:bodyPr>
            <a:normAutofit/>
          </a:bodyPr>
          <a:lstStyle/>
          <a:p>
            <a:pPr algn="l" fontAlgn="base"/>
            <a:r>
              <a:rPr lang="en-US" dirty="0" smtClean="0">
                <a:solidFill>
                  <a:schemeClr val="tx1"/>
                </a:solidFill>
                <a:latin typeface="Times New Roman" panose="02020603050405020304" pitchFamily="18" charset="0"/>
                <a:cs typeface="Times New Roman" panose="02020603050405020304" pitchFamily="18" charset="0"/>
              </a:rPr>
              <a:t>To </a:t>
            </a:r>
            <a:r>
              <a:rPr lang="en-US" dirty="0">
                <a:solidFill>
                  <a:schemeClr val="tx1"/>
                </a:solidFill>
                <a:latin typeface="Times New Roman" panose="02020603050405020304" pitchFamily="18" charset="0"/>
                <a:cs typeface="Times New Roman" panose="02020603050405020304" pitchFamily="18" charset="0"/>
              </a:rPr>
              <a:t>remove items at design time, simply open the String Collection Editor and delete the items line by line or all at once using the Delete key.</a:t>
            </a:r>
          </a:p>
          <a:p>
            <a:endParaRPr lang="en-US" b="1" dirty="0">
              <a:solidFill>
                <a:schemeClr val="tx1"/>
              </a:solidFill>
            </a:endParaRPr>
          </a:p>
        </p:txBody>
      </p:sp>
    </p:spTree>
    <p:extLst>
      <p:ext uri="{BB962C8B-B14F-4D97-AF65-F5344CB8AC3E}">
        <p14:creationId xmlns:p14="http://schemas.microsoft.com/office/powerpoint/2010/main" val="336730995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normAutofit fontScale="90000"/>
          </a:bodyPr>
          <a:lstStyle/>
          <a:p>
            <a:r>
              <a:rPr lang="en-US" dirty="0"/>
              <a:t>To remove the items at runtime, use the </a:t>
            </a:r>
            <a:r>
              <a:rPr lang="en-US" b="1" dirty="0"/>
              <a:t>Remove</a:t>
            </a:r>
            <a:r>
              <a:rPr lang="en-US" dirty="0"/>
              <a:t> method</a:t>
            </a:r>
          </a:p>
        </p:txBody>
      </p:sp>
      <p:sp>
        <p:nvSpPr>
          <p:cNvPr id="3" name="Subtitle 2"/>
          <p:cNvSpPr>
            <a:spLocks noGrp="1"/>
          </p:cNvSpPr>
          <p:nvPr>
            <p:ph type="subTitle" idx="1"/>
          </p:nvPr>
        </p:nvSpPr>
        <p:spPr>
          <a:xfrm>
            <a:off x="1219200" y="2438400"/>
            <a:ext cx="7890164" cy="4419600"/>
          </a:xfrm>
        </p:spPr>
        <p:txBody>
          <a:bodyPr>
            <a:normAutofit fontScale="85000" lnSpcReduction="20000"/>
          </a:bodyPr>
          <a:lstStyle/>
          <a:p>
            <a:pPr algn="l" fontAlgn="base"/>
            <a:r>
              <a:rPr lang="en-US" dirty="0" smtClean="0">
                <a:solidFill>
                  <a:schemeClr val="tx1"/>
                </a:solidFill>
                <a:latin typeface="Times New Roman" panose="02020603050405020304" pitchFamily="18" charset="0"/>
                <a:cs typeface="Times New Roman" panose="02020603050405020304" pitchFamily="18" charset="0"/>
              </a:rPr>
              <a:t>In </a:t>
            </a:r>
            <a:r>
              <a:rPr lang="en-US" dirty="0">
                <a:solidFill>
                  <a:schemeClr val="tx1"/>
                </a:solidFill>
                <a:latin typeface="Times New Roman" panose="02020603050405020304" pitchFamily="18" charset="0"/>
                <a:cs typeface="Times New Roman" panose="02020603050405020304" pitchFamily="18" charset="0"/>
              </a:rPr>
              <a:t>this example, add a second button and label it “Remove Items”. Click on this button and enter the following code</a:t>
            </a:r>
            <a:r>
              <a:rPr lang="en-US" dirty="0" smtClean="0">
                <a:solidFill>
                  <a:schemeClr val="tx1"/>
                </a:solidFill>
                <a:latin typeface="Times New Roman" panose="02020603050405020304" pitchFamily="18" charset="0"/>
                <a:cs typeface="Times New Roman" panose="02020603050405020304" pitchFamily="18" charset="0"/>
              </a:rPr>
              <a:t>:</a:t>
            </a:r>
          </a:p>
          <a:p>
            <a:pPr algn="l" fontAlgn="base"/>
            <a:endParaRPr lang="en-US" dirty="0">
              <a:solidFill>
                <a:schemeClr val="tx1"/>
              </a:solidFill>
              <a:latin typeface="Times New Roman" panose="02020603050405020304" pitchFamily="18" charset="0"/>
              <a:cs typeface="Times New Roman" panose="02020603050405020304" pitchFamily="18" charset="0"/>
            </a:endParaRPr>
          </a:p>
          <a:p>
            <a:pPr algn="l" fontAlgn="base"/>
            <a:r>
              <a:rPr lang="en-US" dirty="0">
                <a:solidFill>
                  <a:schemeClr val="tx1"/>
                </a:solidFill>
                <a:latin typeface="Times New Roman" panose="02020603050405020304" pitchFamily="18" charset="0"/>
                <a:cs typeface="Times New Roman" panose="02020603050405020304" pitchFamily="18" charset="0"/>
              </a:rPr>
              <a:t>Private Sub Button2_Click(sender As Object, e As EventArgs) Handles Button2.Click</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ListBox1.Items.Remove(“Ipad”)</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End </a:t>
            </a:r>
            <a:r>
              <a:rPr lang="en-US" dirty="0" smtClean="0">
                <a:solidFill>
                  <a:schemeClr val="tx1"/>
                </a:solidFill>
                <a:latin typeface="Times New Roman" panose="02020603050405020304" pitchFamily="18" charset="0"/>
                <a:cs typeface="Times New Roman" panose="02020603050405020304" pitchFamily="18" charset="0"/>
              </a:rPr>
              <a:t>Sub</a:t>
            </a:r>
          </a:p>
          <a:p>
            <a:pPr algn="l" fontAlgn="base"/>
            <a:endParaRPr lang="en-US" dirty="0">
              <a:solidFill>
                <a:schemeClr val="tx1"/>
              </a:solidFill>
              <a:latin typeface="Times New Roman" panose="02020603050405020304" pitchFamily="18" charset="0"/>
              <a:cs typeface="Times New Roman" panose="02020603050405020304" pitchFamily="18" charset="0"/>
            </a:endParaRPr>
          </a:p>
          <a:p>
            <a:pPr algn="l" fontAlgn="base"/>
            <a:r>
              <a:rPr lang="en-US" dirty="0">
                <a:solidFill>
                  <a:schemeClr val="tx1"/>
                </a:solidFill>
                <a:latin typeface="Times New Roman" panose="02020603050405020304" pitchFamily="18" charset="0"/>
                <a:cs typeface="Times New Roman" panose="02020603050405020304" pitchFamily="18" charset="0"/>
              </a:rPr>
              <a:t>The item “Ipad” will be removed after running the program. You can also let the user choose which item to delete.</a:t>
            </a:r>
          </a:p>
        </p:txBody>
      </p:sp>
    </p:spTree>
    <p:extLst>
      <p:ext uri="{BB962C8B-B14F-4D97-AF65-F5344CB8AC3E}">
        <p14:creationId xmlns:p14="http://schemas.microsoft.com/office/powerpoint/2010/main" val="15841824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normAutofit fontScale="90000"/>
          </a:bodyPr>
          <a:lstStyle/>
          <a:p>
            <a:r>
              <a:rPr lang="en-US" dirty="0">
                <a:latin typeface="Times New Roman" panose="02020603050405020304" pitchFamily="18" charset="0"/>
                <a:cs typeface="Times New Roman" panose="02020603050405020304" pitchFamily="18" charset="0"/>
              </a:rPr>
              <a:t>To clear all the items at once, use the clear method</a:t>
            </a:r>
            <a:endParaRPr lang="en-US" dirty="0"/>
          </a:p>
        </p:txBody>
      </p:sp>
      <p:sp>
        <p:nvSpPr>
          <p:cNvPr id="3" name="Subtitle 2"/>
          <p:cNvSpPr>
            <a:spLocks noGrp="1"/>
          </p:cNvSpPr>
          <p:nvPr>
            <p:ph type="subTitle" idx="1"/>
          </p:nvPr>
        </p:nvSpPr>
        <p:spPr>
          <a:xfrm>
            <a:off x="1219200" y="3124200"/>
            <a:ext cx="7890164" cy="3733800"/>
          </a:xfrm>
        </p:spPr>
        <p:txBody>
          <a:bodyPr>
            <a:normAutofit/>
          </a:bodyPr>
          <a:lstStyle/>
          <a:p>
            <a:pPr algn="l" fontAlgn="base"/>
            <a:r>
              <a:rPr lang="en-US" dirty="0" smtClean="0">
                <a:solidFill>
                  <a:schemeClr val="tx1"/>
                </a:solidFill>
                <a:latin typeface="Times New Roman" panose="02020603050405020304" pitchFamily="18" charset="0"/>
                <a:cs typeface="Times New Roman" panose="02020603050405020304" pitchFamily="18" charset="0"/>
              </a:rPr>
              <a:t>In </a:t>
            </a:r>
            <a:r>
              <a:rPr lang="en-US" dirty="0">
                <a:solidFill>
                  <a:schemeClr val="tx1"/>
                </a:solidFill>
                <a:latin typeface="Times New Roman" panose="02020603050405020304" pitchFamily="18" charset="0"/>
                <a:cs typeface="Times New Roman" panose="02020603050405020304" pitchFamily="18" charset="0"/>
              </a:rPr>
              <a:t>this example, add a button and label it “Clear Items”</a:t>
            </a:r>
          </a:p>
          <a:p>
            <a:pPr algn="l" fontAlgn="base"/>
            <a:r>
              <a:rPr lang="en-US" sz="2400" dirty="0">
                <a:solidFill>
                  <a:schemeClr val="tx1"/>
                </a:solidFill>
                <a:latin typeface="Times New Roman" panose="02020603050405020304" pitchFamily="18" charset="0"/>
                <a:cs typeface="Times New Roman" panose="02020603050405020304" pitchFamily="18" charset="0"/>
              </a:rPr>
              <a:t>Private Sub Button3_Click(sender As Object, e As EventArgs) Handles Button2.Click</a:t>
            </a:r>
            <a:r>
              <a:rPr lang="en-US" dirty="0">
                <a:solidFill>
                  <a:schemeClr val="tx1"/>
                </a:solidFill>
                <a:latin typeface="Times New Roman" panose="02020603050405020304" pitchFamily="18" charset="0"/>
                <a:cs typeface="Times New Roman" panose="02020603050405020304" pitchFamily="18" charset="0"/>
              </a:rPr>
              <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ListBox1.Items.Clear()</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End Sub</a:t>
            </a:r>
          </a:p>
        </p:txBody>
      </p:sp>
    </p:spTree>
    <p:extLst>
      <p:ext uri="{BB962C8B-B14F-4D97-AF65-F5344CB8AC3E}">
        <p14:creationId xmlns:p14="http://schemas.microsoft.com/office/powerpoint/2010/main" val="388478626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normAutofit/>
          </a:bodyPr>
          <a:lstStyle/>
          <a:p>
            <a:r>
              <a:rPr lang="en-US" b="1" dirty="0"/>
              <a:t>Combo </a:t>
            </a:r>
            <a:r>
              <a:rPr lang="en-US" b="1" dirty="0" smtClean="0"/>
              <a:t>Box</a:t>
            </a:r>
            <a:endParaRPr lang="en-US" dirty="0"/>
          </a:p>
        </p:txBody>
      </p:sp>
      <p:sp>
        <p:nvSpPr>
          <p:cNvPr id="3" name="Subtitle 2"/>
          <p:cNvSpPr>
            <a:spLocks noGrp="1"/>
          </p:cNvSpPr>
          <p:nvPr>
            <p:ph type="subTitle" idx="1"/>
          </p:nvPr>
        </p:nvSpPr>
        <p:spPr>
          <a:xfrm>
            <a:off x="1219200" y="3124200"/>
            <a:ext cx="7890164" cy="3733800"/>
          </a:xfrm>
        </p:spPr>
        <p:txBody>
          <a:bodyPr>
            <a:normAutofit lnSpcReduction="10000"/>
          </a:bodyPr>
          <a:lstStyle/>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In </a:t>
            </a:r>
            <a:r>
              <a:rPr lang="en-US" dirty="0">
                <a:solidFill>
                  <a:schemeClr val="tx1"/>
                </a:solidFill>
                <a:latin typeface="Times New Roman" panose="02020603050405020304" pitchFamily="18" charset="0"/>
                <a:cs typeface="Times New Roman" panose="02020603050405020304" pitchFamily="18" charset="0"/>
              </a:rPr>
              <a:t>Visual Basic 2013, the function of the Combo Box is also to present a list of items where the user can click and select the items from the list.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However</a:t>
            </a:r>
            <a:r>
              <a:rPr lang="en-US" dirty="0">
                <a:solidFill>
                  <a:schemeClr val="tx1"/>
                </a:solidFill>
                <a:latin typeface="Times New Roman" panose="02020603050405020304" pitchFamily="18" charset="0"/>
                <a:cs typeface="Times New Roman" panose="02020603050405020304" pitchFamily="18" charset="0"/>
              </a:rPr>
              <a:t>, the user needs to click on the handle(small arrowhead) on the right of the combo box to see the items which are presented in a drop-down list.</a:t>
            </a:r>
          </a:p>
          <a:p>
            <a:pPr marL="457200" indent="-457200" algn="l">
              <a:buFont typeface="Arial" panose="020B0604020202020204" pitchFamily="34" charset="0"/>
              <a:buChar char="•"/>
            </a:pPr>
            <a:endParaRPr lang="en-US"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7724809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6927"/>
            <a:ext cx="9144000" cy="6858000"/>
          </a:xfrm>
          <a:prstGeom prst="rect">
            <a:avLst/>
          </a:prstGeom>
        </p:spPr>
      </p:pic>
      <p:sp>
        <p:nvSpPr>
          <p:cNvPr id="2" name="Title 1"/>
          <p:cNvSpPr>
            <a:spLocks noGrp="1"/>
          </p:cNvSpPr>
          <p:nvPr>
            <p:ph type="ctrTitle"/>
          </p:nvPr>
        </p:nvSpPr>
        <p:spPr>
          <a:xfrm>
            <a:off x="1233055" y="1143000"/>
            <a:ext cx="7904018" cy="1143000"/>
          </a:xfrm>
        </p:spPr>
        <p:txBody>
          <a:bodyPr>
            <a:normAutofit/>
          </a:bodyPr>
          <a:lstStyle/>
          <a:p>
            <a:r>
              <a:rPr lang="en-US" b="1" dirty="0"/>
              <a:t>Adding Items to a Combo </a:t>
            </a:r>
            <a:r>
              <a:rPr lang="en-US" b="1" dirty="0" smtClean="0"/>
              <a:t>Box</a:t>
            </a:r>
            <a:endParaRPr lang="en-US" dirty="0"/>
          </a:p>
        </p:txBody>
      </p:sp>
      <p:sp>
        <p:nvSpPr>
          <p:cNvPr id="3" name="Subtitle 2"/>
          <p:cNvSpPr>
            <a:spLocks noGrp="1"/>
          </p:cNvSpPr>
          <p:nvPr>
            <p:ph type="subTitle" idx="1"/>
          </p:nvPr>
        </p:nvSpPr>
        <p:spPr>
          <a:xfrm>
            <a:off x="1129146" y="1981200"/>
            <a:ext cx="7890164" cy="2362200"/>
          </a:xfrm>
        </p:spPr>
        <p:txBody>
          <a:bodyPr>
            <a:normAutofit lnSpcReduction="10000"/>
          </a:bodyPr>
          <a:lstStyle/>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To </a:t>
            </a:r>
            <a:r>
              <a:rPr lang="en-US" dirty="0">
                <a:solidFill>
                  <a:schemeClr val="tx1"/>
                </a:solidFill>
                <a:latin typeface="Times New Roman" panose="02020603050405020304" pitchFamily="18" charset="0"/>
                <a:cs typeface="Times New Roman" panose="02020603050405020304" pitchFamily="18" charset="0"/>
              </a:rPr>
              <a:t>add items to the list at design time, you can also use the String Collection Editor. You will also need type an item under the text property in order to display the default item at runtime.</a:t>
            </a:r>
          </a:p>
          <a:p>
            <a:endParaRPr lang="en-US" b="1" dirty="0">
              <a:solidFill>
                <a:schemeClr val="tx1"/>
              </a:solidFill>
            </a:endParaRPr>
          </a:p>
        </p:txBody>
      </p:sp>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9201" y="4191000"/>
            <a:ext cx="3886368"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77860" y="4191000"/>
            <a:ext cx="4037798" cy="2660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901398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3" name="Subtitle 2"/>
          <p:cNvSpPr>
            <a:spLocks noGrp="1"/>
          </p:cNvSpPr>
          <p:nvPr>
            <p:ph type="subTitle" idx="1"/>
          </p:nvPr>
        </p:nvSpPr>
        <p:spPr>
          <a:xfrm>
            <a:off x="1143000" y="1219200"/>
            <a:ext cx="8001000" cy="1524000"/>
          </a:xfrm>
        </p:spPr>
        <p:txBody>
          <a:bodyPr>
            <a:normAutofit lnSpcReduction="10000"/>
          </a:bodyPr>
          <a:lstStyle/>
          <a:p>
            <a:pPr algn="l"/>
            <a:r>
              <a:rPr lang="en-US" dirty="0">
                <a:solidFill>
                  <a:schemeClr val="tx1"/>
                </a:solidFill>
                <a:latin typeface="Times New Roman" panose="02020603050405020304" pitchFamily="18" charset="0"/>
                <a:cs typeface="Times New Roman" panose="02020603050405020304" pitchFamily="18" charset="0"/>
              </a:rPr>
              <a:t>After clicking the handle of the right side of the combo box, the user will be able to view all the items.</a:t>
            </a:r>
          </a:p>
          <a:p>
            <a:endParaRPr lang="en-US" b="1" dirty="0">
              <a:solidFill>
                <a:schemeClr val="tx1"/>
              </a:solidFill>
            </a:endParaRPr>
          </a:p>
        </p:txBody>
      </p:sp>
      <p:pic>
        <p:nvPicPr>
          <p:cNvPr id="5" name="Picture 4" descr="vb2013_figure6.5">
            <a:hlinkClick r:id="rId4"/>
          </p:cNvPr>
          <p:cNvPicPr/>
          <p:nvPr/>
        </p:nvPicPr>
        <p:blipFill>
          <a:blip r:embed="rId5">
            <a:extLst>
              <a:ext uri="{28A0092B-C50C-407E-A947-70E740481C1C}">
                <a14:useLocalDpi xmlns:a14="http://schemas.microsoft.com/office/drawing/2010/main" val="0"/>
              </a:ext>
            </a:extLst>
          </a:blip>
          <a:srcRect/>
          <a:stretch>
            <a:fillRect/>
          </a:stretch>
        </p:blipFill>
        <p:spPr bwMode="auto">
          <a:xfrm>
            <a:off x="2841914" y="2490355"/>
            <a:ext cx="3390900" cy="3924300"/>
          </a:xfrm>
          <a:prstGeom prst="rect">
            <a:avLst/>
          </a:prstGeom>
          <a:noFill/>
          <a:ln>
            <a:noFill/>
          </a:ln>
        </p:spPr>
      </p:pic>
    </p:spTree>
    <p:extLst>
      <p:ext uri="{BB962C8B-B14F-4D97-AF65-F5344CB8AC3E}">
        <p14:creationId xmlns:p14="http://schemas.microsoft.com/office/powerpoint/2010/main" val="397384344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normAutofit fontScale="90000"/>
          </a:bodyPr>
          <a:lstStyle/>
          <a:p>
            <a:r>
              <a:rPr lang="en-US" dirty="0"/>
              <a:t>Besides, you may add items using the </a:t>
            </a:r>
            <a:r>
              <a:rPr lang="en-US" b="1" dirty="0"/>
              <a:t>Add() method</a:t>
            </a:r>
            <a:r>
              <a:rPr lang="en-US" dirty="0"/>
              <a:t>. </a:t>
            </a:r>
          </a:p>
        </p:txBody>
      </p:sp>
      <p:sp>
        <p:nvSpPr>
          <p:cNvPr id="3" name="Subtitle 2"/>
          <p:cNvSpPr>
            <a:spLocks noGrp="1"/>
          </p:cNvSpPr>
          <p:nvPr>
            <p:ph type="subTitle" idx="1"/>
          </p:nvPr>
        </p:nvSpPr>
        <p:spPr>
          <a:xfrm>
            <a:off x="1066800" y="2286000"/>
            <a:ext cx="7890164" cy="2514600"/>
          </a:xfrm>
        </p:spPr>
        <p:txBody>
          <a:bodyPr>
            <a:normAutofit fontScale="85000" lnSpcReduction="10000"/>
          </a:bodyPr>
          <a:lstStyle/>
          <a:p>
            <a:pPr algn="l" fontAlgn="base"/>
            <a:r>
              <a:rPr lang="en-US" dirty="0" smtClean="0">
                <a:solidFill>
                  <a:schemeClr val="tx1"/>
                </a:solidFill>
                <a:latin typeface="Times New Roman" panose="02020603050405020304" pitchFamily="18" charset="0"/>
                <a:cs typeface="Times New Roman" panose="02020603050405020304" pitchFamily="18" charset="0"/>
              </a:rPr>
              <a:t>For </a:t>
            </a:r>
            <a:r>
              <a:rPr lang="en-US" dirty="0">
                <a:solidFill>
                  <a:schemeClr val="tx1"/>
                </a:solidFill>
                <a:latin typeface="Times New Roman" panose="02020603050405020304" pitchFamily="18" charset="0"/>
                <a:cs typeface="Times New Roman" panose="02020603050405020304" pitchFamily="18" charset="0"/>
              </a:rPr>
              <a:t>example, if you wish to add a number of items to Combo box 1, you can use the following statement</a:t>
            </a:r>
          </a:p>
          <a:p>
            <a:pPr algn="l" fontAlgn="base"/>
            <a:r>
              <a:rPr lang="en-US" sz="2800" dirty="0">
                <a:solidFill>
                  <a:schemeClr val="tx1"/>
                </a:solidFill>
                <a:latin typeface="Times New Roman" panose="02020603050405020304" pitchFamily="18" charset="0"/>
                <a:cs typeface="Times New Roman" panose="02020603050405020304" pitchFamily="18" charset="0"/>
              </a:rPr>
              <a:t>Private Sub Button1_Click(sender As Object, e As EventArgs) Handles Button1.Click</a:t>
            </a:r>
            <a:r>
              <a:rPr lang="en-US" dirty="0">
                <a:solidFill>
                  <a:schemeClr val="tx1"/>
                </a:solidFill>
                <a:latin typeface="Times New Roman" panose="02020603050405020304" pitchFamily="18" charset="0"/>
                <a:cs typeface="Times New Roman" panose="02020603050405020304" pitchFamily="18" charset="0"/>
              </a:rPr>
              <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ComboBox1.Items.Add(“Nokia”)</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End Sub</a:t>
            </a:r>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3429000"/>
            <a:ext cx="28194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833874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7" y="0"/>
            <a:ext cx="9144000" cy="6858000"/>
          </a:xfrm>
          <a:prstGeom prst="rect">
            <a:avLst/>
          </a:prstGeom>
        </p:spPr>
      </p:pic>
      <p:sp>
        <p:nvSpPr>
          <p:cNvPr id="2" name="Title 1"/>
          <p:cNvSpPr>
            <a:spLocks noGrp="1"/>
          </p:cNvSpPr>
          <p:nvPr>
            <p:ph type="ctrTitle"/>
          </p:nvPr>
        </p:nvSpPr>
        <p:spPr>
          <a:xfrm>
            <a:off x="1143000" y="1143000"/>
            <a:ext cx="7994073" cy="1143000"/>
          </a:xfrm>
        </p:spPr>
        <p:txBody>
          <a:bodyPr>
            <a:normAutofit fontScale="90000"/>
          </a:bodyPr>
          <a:lstStyle/>
          <a:p>
            <a:r>
              <a:rPr lang="en-US" dirty="0">
                <a:latin typeface="Times New Roman" panose="02020603050405020304" pitchFamily="18" charset="0"/>
                <a:cs typeface="Times New Roman" panose="02020603050405020304" pitchFamily="18" charset="0"/>
              </a:rPr>
              <a:t>VB2013 IDE comprises a few windows</a:t>
            </a:r>
            <a:endParaRPr lang="en-US" dirty="0"/>
          </a:p>
        </p:txBody>
      </p:sp>
      <p:sp>
        <p:nvSpPr>
          <p:cNvPr id="3" name="Subtitle 2"/>
          <p:cNvSpPr>
            <a:spLocks noGrp="1"/>
          </p:cNvSpPr>
          <p:nvPr>
            <p:ph type="subTitle" idx="1"/>
          </p:nvPr>
        </p:nvSpPr>
        <p:spPr>
          <a:xfrm>
            <a:off x="1219200" y="3733800"/>
            <a:ext cx="7924800" cy="3124200"/>
          </a:xfrm>
        </p:spPr>
        <p:txBody>
          <a:bodyPr>
            <a:normAutofit fontScale="92500" lnSpcReduction="20000"/>
          </a:bodyPr>
          <a:lstStyle/>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Form window</a:t>
            </a: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Solution </a:t>
            </a:r>
            <a:r>
              <a:rPr lang="en-US" dirty="0">
                <a:solidFill>
                  <a:schemeClr val="tx1"/>
                </a:solidFill>
                <a:latin typeface="Times New Roman" panose="02020603050405020304" pitchFamily="18" charset="0"/>
                <a:cs typeface="Times New Roman" panose="02020603050405020304" pitchFamily="18" charset="0"/>
              </a:rPr>
              <a:t>Explorer window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Properties </a:t>
            </a:r>
            <a:r>
              <a:rPr lang="en-US" dirty="0">
                <a:solidFill>
                  <a:schemeClr val="tx1"/>
                </a:solidFill>
                <a:latin typeface="Times New Roman" panose="02020603050405020304" pitchFamily="18" charset="0"/>
                <a:cs typeface="Times New Roman" panose="02020603050405020304" pitchFamily="18" charset="0"/>
              </a:rPr>
              <a:t>window.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It </a:t>
            </a:r>
            <a:r>
              <a:rPr lang="en-US" dirty="0">
                <a:solidFill>
                  <a:schemeClr val="tx1"/>
                </a:solidFill>
                <a:latin typeface="Times New Roman" panose="02020603050405020304" pitchFamily="18" charset="0"/>
                <a:cs typeface="Times New Roman" panose="02020603050405020304" pitchFamily="18" charset="0"/>
              </a:rPr>
              <a:t>also consists of a toolbox which contains many useful controls that allows a programmer to develop his or her Visual Basic 2013 programs. </a:t>
            </a:r>
            <a:endParaRPr lang="en-US" b="1" dirty="0">
              <a:solidFill>
                <a:schemeClr val="tx1"/>
              </a:solidFill>
              <a:latin typeface="Times New Roman" panose="02020603050405020304" pitchFamily="18" charset="0"/>
              <a:cs typeface="Times New Roman" panose="02020603050405020304" pitchFamily="18" charset="0"/>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8400" y="1752600"/>
            <a:ext cx="2895600" cy="3352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6456122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066800" y="1143000"/>
            <a:ext cx="8077200" cy="1752600"/>
          </a:xfrm>
        </p:spPr>
        <p:txBody>
          <a:bodyPr>
            <a:normAutofit fontScale="90000"/>
          </a:bodyPr>
          <a:lstStyle/>
          <a:p>
            <a:r>
              <a:rPr lang="en-US" dirty="0"/>
              <a:t>You can also allow the user to add their own items using the InputBox function</a:t>
            </a:r>
          </a:p>
        </p:txBody>
      </p:sp>
      <p:sp>
        <p:nvSpPr>
          <p:cNvPr id="3" name="Subtitle 2"/>
          <p:cNvSpPr>
            <a:spLocks noGrp="1"/>
          </p:cNvSpPr>
          <p:nvPr>
            <p:ph type="subTitle" idx="1"/>
          </p:nvPr>
        </p:nvSpPr>
        <p:spPr>
          <a:xfrm>
            <a:off x="1219200" y="3124200"/>
            <a:ext cx="7890164" cy="3733800"/>
          </a:xfrm>
        </p:spPr>
        <p:txBody>
          <a:bodyPr>
            <a:normAutofit/>
          </a:bodyPr>
          <a:lstStyle/>
          <a:p>
            <a:pPr algn="l" fontAlgn="base"/>
            <a:r>
              <a:rPr lang="en-US" sz="2400" dirty="0" smtClean="0">
                <a:solidFill>
                  <a:schemeClr val="tx1"/>
                </a:solidFill>
                <a:latin typeface="Times New Roman" panose="02020603050405020304" pitchFamily="18" charset="0"/>
                <a:cs typeface="Times New Roman" panose="02020603050405020304" pitchFamily="18" charset="0"/>
              </a:rPr>
              <a:t>Private </a:t>
            </a:r>
            <a:r>
              <a:rPr lang="en-US" sz="2400" dirty="0">
                <a:solidFill>
                  <a:schemeClr val="tx1"/>
                </a:solidFill>
                <a:latin typeface="Times New Roman" panose="02020603050405020304" pitchFamily="18" charset="0"/>
                <a:cs typeface="Times New Roman" panose="02020603050405020304" pitchFamily="18" charset="0"/>
              </a:rPr>
              <a:t>Sub Button1_Click(sender As Object, e As EventArgs) Handles Button1.Click</a:t>
            </a:r>
            <a:br>
              <a:rPr lang="en-US" sz="2400" dirty="0">
                <a:solidFill>
                  <a:schemeClr val="tx1"/>
                </a:solidFill>
                <a:latin typeface="Times New Roman" panose="02020603050405020304" pitchFamily="18" charset="0"/>
                <a:cs typeface="Times New Roman" panose="02020603050405020304" pitchFamily="18" charset="0"/>
              </a:rPr>
            </a:br>
            <a:r>
              <a:rPr lang="en-US" sz="2400" dirty="0">
                <a:solidFill>
                  <a:schemeClr val="tx1"/>
                </a:solidFill>
                <a:latin typeface="Times New Roman" panose="02020603050405020304" pitchFamily="18" charset="0"/>
                <a:cs typeface="Times New Roman" panose="02020603050405020304" pitchFamily="18" charset="0"/>
              </a:rPr>
              <a:t>     Dim </a:t>
            </a:r>
            <a:r>
              <a:rPr lang="en-US" sz="2400" dirty="0" err="1" smtClean="0">
                <a:solidFill>
                  <a:schemeClr val="tx1"/>
                </a:solidFill>
                <a:latin typeface="Times New Roman" panose="02020603050405020304" pitchFamily="18" charset="0"/>
                <a:cs typeface="Times New Roman" panose="02020603050405020304" pitchFamily="18" charset="0"/>
              </a:rPr>
              <a:t>myitem</a:t>
            </a:r>
            <a:r>
              <a:rPr lang="en-US" sz="2400" dirty="0" smtClean="0">
                <a:solidFill>
                  <a:schemeClr val="tx1"/>
                </a:solidFill>
                <a:latin typeface="Times New Roman" panose="02020603050405020304" pitchFamily="18" charset="0"/>
                <a:cs typeface="Times New Roman" panose="02020603050405020304" pitchFamily="18" charset="0"/>
              </a:rPr>
              <a:t> as String</a:t>
            </a:r>
            <a:r>
              <a:rPr lang="en-US" sz="2400" dirty="0">
                <a:solidFill>
                  <a:schemeClr val="tx1"/>
                </a:solidFill>
                <a:latin typeface="Times New Roman" panose="02020603050405020304" pitchFamily="18" charset="0"/>
                <a:cs typeface="Times New Roman" panose="02020603050405020304" pitchFamily="18" charset="0"/>
              </a:rPr>
              <a:t/>
            </a:r>
            <a:br>
              <a:rPr lang="en-US" sz="2400" dirty="0">
                <a:solidFill>
                  <a:schemeClr val="tx1"/>
                </a:solidFill>
                <a:latin typeface="Times New Roman" panose="02020603050405020304" pitchFamily="18" charset="0"/>
                <a:cs typeface="Times New Roman" panose="02020603050405020304" pitchFamily="18" charset="0"/>
              </a:rPr>
            </a:br>
            <a:r>
              <a:rPr lang="en-US" sz="2400" dirty="0">
                <a:solidFill>
                  <a:schemeClr val="tx1"/>
                </a:solidFill>
                <a:latin typeface="Times New Roman" panose="02020603050405020304" pitchFamily="18" charset="0"/>
                <a:cs typeface="Times New Roman" panose="02020603050405020304" pitchFamily="18" charset="0"/>
              </a:rPr>
              <a:t>     myitem = InputBox(“Enter your Item”)</a:t>
            </a:r>
            <a:br>
              <a:rPr lang="en-US" sz="2400" dirty="0">
                <a:solidFill>
                  <a:schemeClr val="tx1"/>
                </a:solidFill>
                <a:latin typeface="Times New Roman" panose="02020603050405020304" pitchFamily="18" charset="0"/>
                <a:cs typeface="Times New Roman" panose="02020603050405020304" pitchFamily="18" charset="0"/>
              </a:rPr>
            </a:br>
            <a:r>
              <a:rPr lang="en-US" sz="2400" dirty="0">
                <a:solidFill>
                  <a:schemeClr val="tx1"/>
                </a:solidFill>
                <a:latin typeface="Times New Roman" panose="02020603050405020304" pitchFamily="18" charset="0"/>
                <a:cs typeface="Times New Roman" panose="02020603050405020304" pitchFamily="18" charset="0"/>
              </a:rPr>
              <a:t>     ComboBox1.Items.Add(myitem)</a:t>
            </a:r>
            <a:br>
              <a:rPr lang="en-US" sz="2400" dirty="0">
                <a:solidFill>
                  <a:schemeClr val="tx1"/>
                </a:solidFill>
                <a:latin typeface="Times New Roman" panose="02020603050405020304" pitchFamily="18" charset="0"/>
                <a:cs typeface="Times New Roman" panose="02020603050405020304" pitchFamily="18" charset="0"/>
              </a:rPr>
            </a:br>
            <a:r>
              <a:rPr lang="en-US" sz="2400" dirty="0">
                <a:solidFill>
                  <a:schemeClr val="tx1"/>
                </a:solidFill>
                <a:latin typeface="Times New Roman" panose="02020603050405020304" pitchFamily="18" charset="0"/>
                <a:cs typeface="Times New Roman" panose="02020603050405020304" pitchFamily="18" charset="0"/>
              </a:rPr>
              <a:t>End Sub</a:t>
            </a:r>
          </a:p>
          <a:p>
            <a:endParaRPr lang="en-US" b="1" dirty="0">
              <a:solidFill>
                <a:schemeClr val="tx1"/>
              </a:solidFill>
            </a:endParaRPr>
          </a:p>
        </p:txBody>
      </p:sp>
    </p:spTree>
    <p:extLst>
      <p:ext uri="{BB962C8B-B14F-4D97-AF65-F5344CB8AC3E}">
        <p14:creationId xmlns:p14="http://schemas.microsoft.com/office/powerpoint/2010/main" val="305451954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normAutofit fontScale="90000"/>
          </a:bodyPr>
          <a:lstStyle/>
          <a:p>
            <a:r>
              <a:rPr lang="en-US" b="1" dirty="0"/>
              <a:t>Removing Items from a Combo </a:t>
            </a:r>
            <a:r>
              <a:rPr lang="en-US" b="1" dirty="0" smtClean="0"/>
              <a:t>Box</a:t>
            </a:r>
            <a:endParaRPr lang="en-US" dirty="0"/>
          </a:p>
        </p:txBody>
      </p:sp>
      <p:sp>
        <p:nvSpPr>
          <p:cNvPr id="3" name="Subtitle 2"/>
          <p:cNvSpPr>
            <a:spLocks noGrp="1"/>
          </p:cNvSpPr>
          <p:nvPr>
            <p:ph type="subTitle" idx="1"/>
          </p:nvPr>
        </p:nvSpPr>
        <p:spPr>
          <a:xfrm>
            <a:off x="1219200" y="3124200"/>
            <a:ext cx="7890164" cy="3733800"/>
          </a:xfrm>
        </p:spPr>
        <p:txBody>
          <a:bodyPr>
            <a:normAutofit/>
          </a:bodyPr>
          <a:lstStyle/>
          <a:p>
            <a:pPr algn="l" fontAlgn="base"/>
            <a:r>
              <a:rPr lang="en-US" dirty="0" smtClean="0">
                <a:solidFill>
                  <a:schemeClr val="tx1"/>
                </a:solidFill>
                <a:latin typeface="Times New Roman" panose="02020603050405020304" pitchFamily="18" charset="0"/>
                <a:cs typeface="Times New Roman" panose="02020603050405020304" pitchFamily="18" charset="0"/>
              </a:rPr>
              <a:t>To </a:t>
            </a:r>
            <a:r>
              <a:rPr lang="en-US" dirty="0">
                <a:solidFill>
                  <a:schemeClr val="tx1"/>
                </a:solidFill>
                <a:latin typeface="Times New Roman" panose="02020603050405020304" pitchFamily="18" charset="0"/>
                <a:cs typeface="Times New Roman" panose="02020603050405020304" pitchFamily="18" charset="0"/>
              </a:rPr>
              <a:t>remove items at design time, simply open the String Collection Editor and delete the items line by line or all at once using the Delete key.</a:t>
            </a:r>
          </a:p>
          <a:p>
            <a:endParaRPr lang="en-US" b="1" dirty="0">
              <a:solidFill>
                <a:schemeClr val="tx1"/>
              </a:solidFill>
            </a:endParaRPr>
          </a:p>
        </p:txBody>
      </p:sp>
    </p:spTree>
    <p:extLst>
      <p:ext uri="{BB962C8B-B14F-4D97-AF65-F5344CB8AC3E}">
        <p14:creationId xmlns:p14="http://schemas.microsoft.com/office/powerpoint/2010/main" val="385708141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143000" y="1143000"/>
            <a:ext cx="7994073" cy="1143000"/>
          </a:xfrm>
        </p:spPr>
        <p:txBody>
          <a:bodyPr>
            <a:normAutofit fontScale="90000"/>
          </a:bodyPr>
          <a:lstStyle/>
          <a:p>
            <a:r>
              <a:rPr lang="en-US" b="1" dirty="0"/>
              <a:t>Removing Items from a Combo Box</a:t>
            </a:r>
            <a:endParaRPr lang="en-US" dirty="0"/>
          </a:p>
        </p:txBody>
      </p:sp>
      <p:sp>
        <p:nvSpPr>
          <p:cNvPr id="3" name="Subtitle 2"/>
          <p:cNvSpPr>
            <a:spLocks noGrp="1"/>
          </p:cNvSpPr>
          <p:nvPr>
            <p:ph type="subTitle" idx="1"/>
          </p:nvPr>
        </p:nvSpPr>
        <p:spPr>
          <a:xfrm>
            <a:off x="1219200" y="2133600"/>
            <a:ext cx="7890164" cy="4724400"/>
          </a:xfrm>
        </p:spPr>
        <p:txBody>
          <a:bodyPr>
            <a:normAutofit/>
          </a:bodyPr>
          <a:lstStyle/>
          <a:p>
            <a:pPr algn="l" fontAlgn="base"/>
            <a:r>
              <a:rPr lang="en-US" sz="2400" dirty="0">
                <a:solidFill>
                  <a:schemeClr val="tx1"/>
                </a:solidFill>
                <a:latin typeface="Times New Roman" panose="02020603050405020304" pitchFamily="18" charset="0"/>
                <a:cs typeface="Times New Roman" panose="02020603050405020304" pitchFamily="18" charset="0"/>
              </a:rPr>
              <a:t>To remove the items at runtime, use the </a:t>
            </a:r>
            <a:r>
              <a:rPr lang="en-US" sz="2400" b="1" dirty="0">
                <a:solidFill>
                  <a:schemeClr val="tx1"/>
                </a:solidFill>
                <a:latin typeface="Times New Roman" panose="02020603050405020304" pitchFamily="18" charset="0"/>
                <a:cs typeface="Times New Roman" panose="02020603050405020304" pitchFamily="18" charset="0"/>
              </a:rPr>
              <a:t>Remove</a:t>
            </a:r>
            <a:r>
              <a:rPr lang="en-US" sz="2400" dirty="0">
                <a:solidFill>
                  <a:schemeClr val="tx1"/>
                </a:solidFill>
                <a:latin typeface="Times New Roman" panose="02020603050405020304" pitchFamily="18" charset="0"/>
                <a:cs typeface="Times New Roman" panose="02020603050405020304" pitchFamily="18" charset="0"/>
              </a:rPr>
              <a:t> method, as illustrated in the following example. In this example, add a second button and label it “Remove Items”. Click on this button and enter the following code</a:t>
            </a:r>
            <a:r>
              <a:rPr lang="en-US" sz="2400" dirty="0" smtClean="0">
                <a:solidFill>
                  <a:schemeClr val="tx1"/>
                </a:solidFill>
                <a:latin typeface="Times New Roman" panose="02020603050405020304" pitchFamily="18" charset="0"/>
                <a:cs typeface="Times New Roman" panose="02020603050405020304" pitchFamily="18" charset="0"/>
              </a:rPr>
              <a:t>:</a:t>
            </a:r>
          </a:p>
          <a:p>
            <a:pPr algn="l" fontAlgn="base"/>
            <a:endParaRPr lang="en-US" sz="2400" dirty="0">
              <a:solidFill>
                <a:schemeClr val="tx1"/>
              </a:solidFill>
              <a:latin typeface="Times New Roman" panose="02020603050405020304" pitchFamily="18" charset="0"/>
              <a:cs typeface="Times New Roman" panose="02020603050405020304" pitchFamily="18" charset="0"/>
            </a:endParaRPr>
          </a:p>
          <a:p>
            <a:pPr algn="l" fontAlgn="base"/>
            <a:r>
              <a:rPr lang="en-US" sz="2400" dirty="0">
                <a:solidFill>
                  <a:schemeClr val="tx1"/>
                </a:solidFill>
                <a:latin typeface="Times New Roman" panose="02020603050405020304" pitchFamily="18" charset="0"/>
                <a:cs typeface="Times New Roman" panose="02020603050405020304" pitchFamily="18" charset="0"/>
              </a:rPr>
              <a:t>Private Sub Button2_Click(sender As Object, e As EventArgs) Handles Button2.Click</a:t>
            </a:r>
            <a:br>
              <a:rPr lang="en-US" sz="2400" dirty="0">
                <a:solidFill>
                  <a:schemeClr val="tx1"/>
                </a:solidFill>
                <a:latin typeface="Times New Roman" panose="02020603050405020304" pitchFamily="18" charset="0"/>
                <a:cs typeface="Times New Roman" panose="02020603050405020304" pitchFamily="18" charset="0"/>
              </a:rPr>
            </a:br>
            <a:r>
              <a:rPr lang="en-US" sz="2400" dirty="0">
                <a:solidFill>
                  <a:schemeClr val="tx1"/>
                </a:solidFill>
                <a:latin typeface="Times New Roman" panose="02020603050405020304" pitchFamily="18" charset="0"/>
                <a:cs typeface="Times New Roman" panose="02020603050405020304" pitchFamily="18" charset="0"/>
              </a:rPr>
              <a:t>        ComboBox1.Items.Remove(“Ipad”)</a:t>
            </a:r>
            <a:br>
              <a:rPr lang="en-US" sz="2400" dirty="0">
                <a:solidFill>
                  <a:schemeClr val="tx1"/>
                </a:solidFill>
                <a:latin typeface="Times New Roman" panose="02020603050405020304" pitchFamily="18" charset="0"/>
                <a:cs typeface="Times New Roman" panose="02020603050405020304" pitchFamily="18" charset="0"/>
              </a:rPr>
            </a:br>
            <a:r>
              <a:rPr lang="en-US" sz="2400" dirty="0">
                <a:solidFill>
                  <a:schemeClr val="tx1"/>
                </a:solidFill>
                <a:latin typeface="Times New Roman" panose="02020603050405020304" pitchFamily="18" charset="0"/>
                <a:cs typeface="Times New Roman" panose="02020603050405020304" pitchFamily="18" charset="0"/>
              </a:rPr>
              <a:t>End Sub</a:t>
            </a:r>
          </a:p>
          <a:p>
            <a:pPr algn="l" fontAlgn="base"/>
            <a:r>
              <a:rPr lang="en-US" sz="2400" dirty="0">
                <a:solidFill>
                  <a:schemeClr val="tx1"/>
                </a:solidFill>
                <a:latin typeface="Times New Roman" panose="02020603050405020304" pitchFamily="18" charset="0"/>
                <a:cs typeface="Times New Roman" panose="02020603050405020304" pitchFamily="18" charset="0"/>
              </a:rPr>
              <a:t>The item “Ipad” will be removed after running the program. You can also let the user choose which item to delete.</a:t>
            </a:r>
          </a:p>
          <a:p>
            <a:pPr algn="l"/>
            <a:endParaRPr lang="en-US" sz="24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7562544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1233055" y="1143000"/>
            <a:ext cx="7904018" cy="1143000"/>
          </a:xfrm>
        </p:spPr>
        <p:txBody>
          <a:bodyPr>
            <a:normAutofit fontScale="90000"/>
          </a:bodyPr>
          <a:lstStyle/>
          <a:p>
            <a:r>
              <a:rPr lang="en-US" dirty="0"/>
              <a:t>To clear all the items at once, use the </a:t>
            </a:r>
            <a:r>
              <a:rPr lang="en-US" b="1" dirty="0"/>
              <a:t>clear</a:t>
            </a:r>
            <a:r>
              <a:rPr lang="en-US" dirty="0"/>
              <a:t> method</a:t>
            </a:r>
          </a:p>
        </p:txBody>
      </p:sp>
      <p:sp>
        <p:nvSpPr>
          <p:cNvPr id="3" name="Subtitle 2"/>
          <p:cNvSpPr>
            <a:spLocks noGrp="1"/>
          </p:cNvSpPr>
          <p:nvPr>
            <p:ph type="subTitle" idx="1"/>
          </p:nvPr>
        </p:nvSpPr>
        <p:spPr>
          <a:xfrm>
            <a:off x="1219200" y="2514600"/>
            <a:ext cx="7890164" cy="4343400"/>
          </a:xfrm>
        </p:spPr>
        <p:txBody>
          <a:bodyPr>
            <a:normAutofit/>
          </a:bodyPr>
          <a:lstStyle/>
          <a:p>
            <a:pPr algn="l" fontAlgn="base"/>
            <a:r>
              <a:rPr lang="en-US" dirty="0" smtClean="0">
                <a:solidFill>
                  <a:schemeClr val="tx1"/>
                </a:solidFill>
                <a:latin typeface="Times New Roman" panose="02020603050405020304" pitchFamily="18" charset="0"/>
                <a:cs typeface="Times New Roman" panose="02020603050405020304" pitchFamily="18" charset="0"/>
              </a:rPr>
              <a:t>In </a:t>
            </a:r>
            <a:r>
              <a:rPr lang="en-US" dirty="0">
                <a:solidFill>
                  <a:schemeClr val="tx1"/>
                </a:solidFill>
                <a:latin typeface="Times New Roman" panose="02020603050405020304" pitchFamily="18" charset="0"/>
                <a:cs typeface="Times New Roman" panose="02020603050405020304" pitchFamily="18" charset="0"/>
              </a:rPr>
              <a:t>this example, add a button and label it “Clear Items”</a:t>
            </a:r>
          </a:p>
          <a:p>
            <a:pPr algn="l" fontAlgn="base"/>
            <a:r>
              <a:rPr lang="en-US" sz="2400" dirty="0">
                <a:solidFill>
                  <a:schemeClr val="tx1"/>
                </a:solidFill>
                <a:latin typeface="Times New Roman" panose="02020603050405020304" pitchFamily="18" charset="0"/>
                <a:cs typeface="Times New Roman" panose="02020603050405020304" pitchFamily="18" charset="0"/>
              </a:rPr>
              <a:t>Private Sub Button3_Click(sender As Object, e As EventArgs) Handles Button2.Click</a:t>
            </a:r>
            <a:r>
              <a:rPr lang="en-US" dirty="0">
                <a:solidFill>
                  <a:schemeClr val="tx1"/>
                </a:solidFill>
                <a:latin typeface="Times New Roman" panose="02020603050405020304" pitchFamily="18" charset="0"/>
                <a:cs typeface="Times New Roman" panose="02020603050405020304" pitchFamily="18" charset="0"/>
              </a:rPr>
              <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ComboBox1.Items.Clear()</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End Sub</a:t>
            </a:r>
          </a:p>
        </p:txBody>
      </p:sp>
    </p:spTree>
    <p:extLst>
      <p:ext uri="{BB962C8B-B14F-4D97-AF65-F5344CB8AC3E}">
        <p14:creationId xmlns:p14="http://schemas.microsoft.com/office/powerpoint/2010/main" val="228028515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r>
              <a:rPr lang="en-US" dirty="0" smtClean="0"/>
              <a:t>UNIT 1</a:t>
            </a:r>
            <a:endParaRPr lang="en-US" dirty="0"/>
          </a:p>
        </p:txBody>
      </p:sp>
      <p:sp>
        <p:nvSpPr>
          <p:cNvPr id="3" name="Subtitle 2"/>
          <p:cNvSpPr>
            <a:spLocks noGrp="1"/>
          </p:cNvSpPr>
          <p:nvPr>
            <p:ph type="subTitle" idx="1"/>
          </p:nvPr>
        </p:nvSpPr>
        <p:spPr>
          <a:xfrm>
            <a:off x="1219200" y="3124200"/>
            <a:ext cx="7890164" cy="3733800"/>
          </a:xfrm>
        </p:spPr>
        <p:txBody>
          <a:bodyPr>
            <a:normAutofit/>
          </a:bodyPr>
          <a:lstStyle/>
          <a:p>
            <a:r>
              <a:rPr lang="en-US" b="1" dirty="0" smtClean="0">
                <a:solidFill>
                  <a:schemeClr val="tx1"/>
                </a:solidFill>
              </a:rPr>
              <a:t>Lesson 7</a:t>
            </a:r>
          </a:p>
          <a:p>
            <a:r>
              <a:rPr lang="en-US" b="1" dirty="0">
                <a:solidFill>
                  <a:schemeClr val="tx1"/>
                </a:solidFill>
                <a:latin typeface="Times New Roman" panose="02020603050405020304" pitchFamily="18" charset="0"/>
                <a:cs typeface="Times New Roman" panose="02020603050405020304" pitchFamily="18" charset="0"/>
              </a:rPr>
              <a:t>Displaying Images in the Picture Box</a:t>
            </a:r>
          </a:p>
        </p:txBody>
      </p:sp>
    </p:spTree>
    <p:extLst>
      <p:ext uri="{BB962C8B-B14F-4D97-AF65-F5344CB8AC3E}">
        <p14:creationId xmlns:p14="http://schemas.microsoft.com/office/powerpoint/2010/main" val="296255226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108364" y="1219200"/>
            <a:ext cx="8001000" cy="1143000"/>
          </a:xfrm>
        </p:spPr>
        <p:txBody>
          <a:bodyPr>
            <a:normAutofit fontScale="90000"/>
          </a:bodyPr>
          <a:lstStyle/>
          <a:p>
            <a:r>
              <a:rPr lang="en-US" b="1" dirty="0">
                <a:latin typeface="Times New Roman" panose="02020603050405020304" pitchFamily="18" charset="0"/>
                <a:cs typeface="Times New Roman" panose="02020603050405020304" pitchFamily="18" charset="0"/>
              </a:rPr>
              <a:t>Displaying Images in the Picture </a:t>
            </a:r>
            <a:r>
              <a:rPr lang="en-US" b="1" dirty="0" smtClean="0">
                <a:latin typeface="Times New Roman" panose="02020603050405020304" pitchFamily="18" charset="0"/>
                <a:cs typeface="Times New Roman" panose="02020603050405020304" pitchFamily="18" charset="0"/>
              </a:rPr>
              <a:t>Box</a:t>
            </a:r>
            <a:endParaRPr lang="en-US" dirty="0"/>
          </a:p>
        </p:txBody>
      </p:sp>
      <p:sp>
        <p:nvSpPr>
          <p:cNvPr id="3" name="Subtitle 2"/>
          <p:cNvSpPr>
            <a:spLocks noGrp="1"/>
          </p:cNvSpPr>
          <p:nvPr>
            <p:ph type="subTitle" idx="1"/>
          </p:nvPr>
        </p:nvSpPr>
        <p:spPr>
          <a:xfrm>
            <a:off x="1219200" y="2590800"/>
            <a:ext cx="7890164" cy="4267200"/>
          </a:xfrm>
        </p:spPr>
        <p:txBody>
          <a:bodyPr>
            <a:normAutofit/>
          </a:bodyPr>
          <a:lstStyle/>
          <a:p>
            <a:pPr marL="457200" indent="-457200" algn="l">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Y</a:t>
            </a:r>
            <a:r>
              <a:rPr lang="en-US" dirty="0" smtClean="0">
                <a:solidFill>
                  <a:schemeClr val="tx1"/>
                </a:solidFill>
                <a:latin typeface="Times New Roman" panose="02020603050405020304" pitchFamily="18" charset="0"/>
                <a:cs typeface="Times New Roman" panose="02020603050405020304" pitchFamily="18" charset="0"/>
              </a:rPr>
              <a:t>ou</a:t>
            </a:r>
            <a:r>
              <a:rPr lang="en-US" dirty="0">
                <a:solidFill>
                  <a:schemeClr val="tx1"/>
                </a:solidFill>
                <a:latin typeface="Times New Roman" panose="02020603050405020304" pitchFamily="18" charset="0"/>
                <a:cs typeface="Times New Roman" panose="02020603050405020304" pitchFamily="18" charset="0"/>
              </a:rPr>
              <a:t> will learn how to load an image into the picture box at design time and at runtime.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Besides </a:t>
            </a:r>
            <a:r>
              <a:rPr lang="en-US" dirty="0">
                <a:solidFill>
                  <a:schemeClr val="tx1"/>
                </a:solidFill>
                <a:latin typeface="Times New Roman" panose="02020603050405020304" pitchFamily="18" charset="0"/>
                <a:cs typeface="Times New Roman" panose="02020603050405020304" pitchFamily="18" charset="0"/>
              </a:rPr>
              <a:t>that, you will also learn how to use a common dialog control to browse for image files in your local drives; then select and load a particular image in the picture box.</a:t>
            </a:r>
          </a:p>
          <a:p>
            <a:endParaRPr lang="en-US" b="1" dirty="0">
              <a:solidFill>
                <a:schemeClr val="tx1"/>
              </a:solidFill>
            </a:endParaRPr>
          </a:p>
        </p:txBody>
      </p:sp>
    </p:spTree>
    <p:extLst>
      <p:ext uri="{BB962C8B-B14F-4D97-AF65-F5344CB8AC3E}">
        <p14:creationId xmlns:p14="http://schemas.microsoft.com/office/powerpoint/2010/main" val="124302121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normAutofit fontScale="90000"/>
          </a:bodyPr>
          <a:lstStyle/>
          <a:p>
            <a:r>
              <a:rPr lang="en-US" b="1" dirty="0"/>
              <a:t>Loading an Image in a Picture Box</a:t>
            </a:r>
            <a:endParaRPr lang="en-US" dirty="0"/>
          </a:p>
        </p:txBody>
      </p:sp>
      <p:sp>
        <p:nvSpPr>
          <p:cNvPr id="3" name="Subtitle 2"/>
          <p:cNvSpPr>
            <a:spLocks noGrp="1"/>
          </p:cNvSpPr>
          <p:nvPr>
            <p:ph type="subTitle" idx="1"/>
          </p:nvPr>
        </p:nvSpPr>
        <p:spPr>
          <a:xfrm>
            <a:off x="1219200" y="2362200"/>
            <a:ext cx="7890164" cy="4495800"/>
          </a:xfrm>
        </p:spPr>
        <p:txBody>
          <a:bodyPr>
            <a:normAutofit fontScale="92500" lnSpcReduction="10000"/>
          </a:bodyPr>
          <a:lstStyle/>
          <a:p>
            <a:pPr marL="457200" indent="-457200" algn="l">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First, insert a picture box on the form and change its border property to FixedSingle and its background to white.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You </a:t>
            </a:r>
            <a:r>
              <a:rPr lang="en-US" dirty="0">
                <a:solidFill>
                  <a:schemeClr val="tx1"/>
                </a:solidFill>
                <a:latin typeface="Times New Roman" panose="02020603050405020304" pitchFamily="18" charset="0"/>
                <a:cs typeface="Times New Roman" panose="02020603050405020304" pitchFamily="18" charset="0"/>
              </a:rPr>
              <a:t>might also want to change the size mode of the image to stretchable so that the image can fit in the picture box.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Now </a:t>
            </a:r>
            <a:r>
              <a:rPr lang="en-US" dirty="0">
                <a:solidFill>
                  <a:schemeClr val="tx1"/>
                </a:solidFill>
                <a:latin typeface="Times New Roman" panose="02020603050405020304" pitchFamily="18" charset="0"/>
                <a:cs typeface="Times New Roman" panose="02020603050405020304" pitchFamily="18" charset="0"/>
              </a:rPr>
              <a:t>right-click on the picture box to bring out its properties window.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In </a:t>
            </a:r>
            <a:r>
              <a:rPr lang="en-US" dirty="0">
                <a:solidFill>
                  <a:schemeClr val="tx1"/>
                </a:solidFill>
                <a:latin typeface="Times New Roman" panose="02020603050405020304" pitchFamily="18" charset="0"/>
                <a:cs typeface="Times New Roman" panose="02020603050405020304" pitchFamily="18" charset="0"/>
              </a:rPr>
              <a:t>the properties window, scroll to the Image property</a:t>
            </a:r>
            <a:endParaRPr lang="en-US"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1513518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r>
              <a:rPr lang="en-US" dirty="0" smtClean="0"/>
              <a:t>Image Property</a:t>
            </a:r>
            <a:endParaRPr lang="en-US" dirty="0"/>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2133600"/>
            <a:ext cx="4114800" cy="438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715463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1143000" y="1295400"/>
            <a:ext cx="8021782" cy="1371600"/>
          </a:xfrm>
        </p:spPr>
        <p:txBody>
          <a:bodyPr>
            <a:normAutofit/>
          </a:bodyPr>
          <a:lstStyle/>
          <a:p>
            <a:r>
              <a:rPr lang="en-US" sz="3200" b="1" dirty="0"/>
              <a:t>Next, click on the grey button on its right to bring out the “Select Source” dialog box </a:t>
            </a:r>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9800" y="2551800"/>
            <a:ext cx="6021573" cy="407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1207123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066800" y="1371600"/>
            <a:ext cx="8091055" cy="1143000"/>
          </a:xfrm>
        </p:spPr>
        <p:txBody>
          <a:bodyPr>
            <a:normAutofit fontScale="90000"/>
          </a:bodyPr>
          <a:lstStyle/>
          <a:p>
            <a:r>
              <a:rPr lang="en-US" sz="3100" dirty="0"/>
              <a:t>Now select local source and click on the Import button to view the available image files in your local </a:t>
            </a:r>
            <a:r>
              <a:rPr lang="en-US" sz="3100" dirty="0" smtClean="0"/>
              <a:t>drives</a:t>
            </a:r>
            <a:r>
              <a:rPr lang="en-US" b="1" dirty="0"/>
              <a:t/>
            </a:r>
            <a:br>
              <a:rPr lang="en-US" b="1" dirty="0"/>
            </a:br>
            <a:endParaRPr lang="en-US" dirty="0"/>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2160588"/>
            <a:ext cx="7980465" cy="4753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89407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7" y="0"/>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r>
              <a:rPr lang="en-US" dirty="0" smtClean="0"/>
              <a:t>Creating Your First Program</a:t>
            </a:r>
            <a:endParaRPr lang="en-US" dirty="0"/>
          </a:p>
        </p:txBody>
      </p:sp>
      <p:sp>
        <p:nvSpPr>
          <p:cNvPr id="3" name="Subtitle 2"/>
          <p:cNvSpPr>
            <a:spLocks noGrp="1"/>
          </p:cNvSpPr>
          <p:nvPr>
            <p:ph type="subTitle" idx="1"/>
          </p:nvPr>
        </p:nvSpPr>
        <p:spPr>
          <a:xfrm>
            <a:off x="1371600" y="2209800"/>
            <a:ext cx="7620000" cy="1752600"/>
          </a:xfrm>
        </p:spPr>
        <p:txBody>
          <a:bodyPr>
            <a:normAutofit fontScale="85000" lnSpcReduction="10000"/>
          </a:bodyPr>
          <a:lstStyle/>
          <a:p>
            <a:pPr marL="457200" indent="-457200" algn="l">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First, change the text of the form to My First Program in the properties window; it will appear as the title of the program.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smtClean="0">
                <a:solidFill>
                  <a:srgbClr val="FF0000"/>
                </a:solidFill>
                <a:latin typeface="Times New Roman" panose="02020603050405020304" pitchFamily="18" charset="0"/>
                <a:cs typeface="Times New Roman" panose="02020603050405020304" pitchFamily="18" charset="0"/>
              </a:rPr>
              <a:t>Next</a:t>
            </a:r>
            <a:r>
              <a:rPr lang="en-US" dirty="0">
                <a:solidFill>
                  <a:srgbClr val="FF0000"/>
                </a:solidFill>
                <a:latin typeface="Times New Roman" panose="02020603050405020304" pitchFamily="18" charset="0"/>
                <a:cs typeface="Times New Roman" panose="02020603050405020304" pitchFamily="18" charset="0"/>
              </a:rPr>
              <a:t>, insert a button and change its text to OK. </a:t>
            </a:r>
            <a:endParaRPr lang="en-US" b="1" dirty="0">
              <a:solidFill>
                <a:srgbClr val="FF0000"/>
              </a:solidFill>
            </a:endParaRP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600" y="3886200"/>
            <a:ext cx="4333875" cy="2992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ight Arrow 4"/>
          <p:cNvSpPr/>
          <p:nvPr/>
        </p:nvSpPr>
        <p:spPr>
          <a:xfrm>
            <a:off x="1714500" y="4378036"/>
            <a:ext cx="9906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rot="10482736">
            <a:off x="6848475" y="5867400"/>
            <a:ext cx="1381125" cy="2743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rot="20492655">
            <a:off x="2241646" y="5102736"/>
            <a:ext cx="990600" cy="274597"/>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9565463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normAutofit/>
          </a:bodyPr>
          <a:lstStyle/>
          <a:p>
            <a:r>
              <a:rPr lang="en-US" b="1" dirty="0"/>
              <a:t>Loading an Image at </a:t>
            </a:r>
            <a:r>
              <a:rPr lang="en-US" b="1" dirty="0" smtClean="0"/>
              <a:t>Runtime</a:t>
            </a:r>
            <a:endParaRPr lang="en-US" dirty="0"/>
          </a:p>
        </p:txBody>
      </p:sp>
      <p:sp>
        <p:nvSpPr>
          <p:cNvPr id="3" name="Subtitle 2"/>
          <p:cNvSpPr>
            <a:spLocks noGrp="1"/>
          </p:cNvSpPr>
          <p:nvPr>
            <p:ph type="subTitle" idx="1"/>
          </p:nvPr>
        </p:nvSpPr>
        <p:spPr>
          <a:xfrm>
            <a:off x="1219200" y="2133600"/>
            <a:ext cx="7890164" cy="4724400"/>
          </a:xfrm>
        </p:spPr>
        <p:txBody>
          <a:bodyPr>
            <a:normAutofit fontScale="77500" lnSpcReduction="20000"/>
          </a:bodyPr>
          <a:lstStyle/>
          <a:p>
            <a:pPr algn="l"/>
            <a:r>
              <a:rPr lang="en-US" dirty="0" smtClean="0">
                <a:solidFill>
                  <a:schemeClr val="tx1"/>
                </a:solidFill>
                <a:latin typeface="Times New Roman" panose="02020603050405020304" pitchFamily="18" charset="0"/>
                <a:cs typeface="Times New Roman" panose="02020603050405020304" pitchFamily="18" charset="0"/>
              </a:rPr>
              <a:t>In </a:t>
            </a:r>
            <a:r>
              <a:rPr lang="en-US" dirty="0">
                <a:solidFill>
                  <a:schemeClr val="tx1"/>
                </a:solidFill>
                <a:latin typeface="Times New Roman" panose="02020603050405020304" pitchFamily="18" charset="0"/>
                <a:cs typeface="Times New Roman" panose="02020603050405020304" pitchFamily="18" charset="0"/>
              </a:rPr>
              <a:t>Visual Basic 2013, an image can also be loaded at runtime, using the code as follows:</a:t>
            </a:r>
          </a:p>
          <a:p>
            <a:pPr algn="l"/>
            <a:r>
              <a:rPr lang="en-US" dirty="0">
                <a:solidFill>
                  <a:schemeClr val="tx1"/>
                </a:solidFill>
                <a:latin typeface="Times New Roman" panose="02020603050405020304" pitchFamily="18" charset="0"/>
                <a:cs typeface="Times New Roman" panose="02020603050405020304" pitchFamily="18" charset="0"/>
              </a:rPr>
              <a:t> </a:t>
            </a:r>
          </a:p>
          <a:p>
            <a:pPr algn="l"/>
            <a:r>
              <a:rPr lang="en-US" sz="2900" dirty="0">
                <a:solidFill>
                  <a:schemeClr val="tx1"/>
                </a:solidFill>
                <a:latin typeface="Times New Roman" panose="02020603050405020304" pitchFamily="18" charset="0"/>
                <a:cs typeface="Times New Roman" panose="02020603050405020304" pitchFamily="18" charset="0"/>
              </a:rPr>
              <a:t>Private Sub Form1_Load(sender As Object, e As EventArgs) Handles MyBase.Load</a:t>
            </a:r>
          </a:p>
          <a:p>
            <a:pPr algn="l"/>
            <a:r>
              <a:rPr lang="en-US" sz="2900" dirty="0">
                <a:solidFill>
                  <a:schemeClr val="tx1"/>
                </a:solidFill>
                <a:latin typeface="Times New Roman" panose="02020603050405020304" pitchFamily="18" charset="0"/>
                <a:cs typeface="Times New Roman" panose="02020603050405020304" pitchFamily="18" charset="0"/>
              </a:rPr>
              <a:t>          PictureBox1.Image </a:t>
            </a:r>
            <a:r>
              <a:rPr lang="en-US" sz="2900" dirty="0" smtClean="0">
                <a:solidFill>
                  <a:schemeClr val="tx1"/>
                </a:solidFill>
                <a:latin typeface="Times New Roman" panose="02020603050405020304" pitchFamily="18" charset="0"/>
                <a:cs typeface="Times New Roman" panose="02020603050405020304" pitchFamily="18" charset="0"/>
              </a:rPr>
              <a:t>=  </a:t>
            </a:r>
            <a:r>
              <a:rPr lang="en-US" sz="2300" dirty="0" smtClean="0">
                <a:solidFill>
                  <a:schemeClr val="tx1"/>
                </a:solidFill>
                <a:latin typeface="Times New Roman" panose="02020603050405020304" pitchFamily="18" charset="0"/>
                <a:cs typeface="Times New Roman" panose="02020603050405020304" pitchFamily="18" charset="0"/>
              </a:rPr>
              <a:t>Image.FromFile</a:t>
            </a:r>
            <a:r>
              <a:rPr lang="en-US" sz="2300" dirty="0">
                <a:solidFill>
                  <a:schemeClr val="tx1"/>
                </a:solidFill>
                <a:latin typeface="Times New Roman" panose="02020603050405020304" pitchFamily="18" charset="0"/>
                <a:cs typeface="Times New Roman" panose="02020603050405020304" pitchFamily="18" charset="0"/>
              </a:rPr>
              <a:t>(“C:\Users\Toshiba\Pictures\My </a:t>
            </a:r>
            <a:r>
              <a:rPr lang="en-US" sz="2300" dirty="0" smtClean="0">
                <a:solidFill>
                  <a:schemeClr val="tx1"/>
                </a:solidFill>
                <a:latin typeface="Times New Roman" panose="02020603050405020304" pitchFamily="18" charset="0"/>
                <a:cs typeface="Times New Roman" panose="02020603050405020304" pitchFamily="18" charset="0"/>
              </a:rPr>
              <a:t>   </a:t>
            </a:r>
          </a:p>
          <a:p>
            <a:pPr algn="l"/>
            <a:r>
              <a:rPr lang="en-US" sz="2300" dirty="0">
                <a:solidFill>
                  <a:schemeClr val="tx1"/>
                </a:solidFill>
                <a:latin typeface="Times New Roman" panose="02020603050405020304" pitchFamily="18" charset="0"/>
                <a:cs typeface="Times New Roman" panose="02020603050405020304" pitchFamily="18" charset="0"/>
              </a:rPr>
              <a:t> </a:t>
            </a:r>
            <a:r>
              <a:rPr lang="en-US" sz="2300" dirty="0" smtClean="0">
                <a:solidFill>
                  <a:schemeClr val="tx1"/>
                </a:solidFill>
                <a:latin typeface="Times New Roman" panose="02020603050405020304" pitchFamily="18" charset="0"/>
                <a:cs typeface="Times New Roman" panose="02020603050405020304" pitchFamily="18" charset="0"/>
              </a:rPr>
              <a:t>                                                        Pictures\USA\Chicago </a:t>
            </a:r>
            <a:r>
              <a:rPr lang="en-US" sz="2300" dirty="0">
                <a:solidFill>
                  <a:schemeClr val="tx1"/>
                </a:solidFill>
                <a:latin typeface="Times New Roman" panose="02020603050405020304" pitchFamily="18" charset="0"/>
                <a:cs typeface="Times New Roman" panose="02020603050405020304" pitchFamily="18" charset="0"/>
              </a:rPr>
              <a:t>2012.jpg”)</a:t>
            </a:r>
          </a:p>
          <a:p>
            <a:pPr algn="l"/>
            <a:r>
              <a:rPr lang="en-US" sz="2900" dirty="0">
                <a:solidFill>
                  <a:schemeClr val="tx1"/>
                </a:solidFill>
                <a:latin typeface="Times New Roman" panose="02020603050405020304" pitchFamily="18" charset="0"/>
                <a:cs typeface="Times New Roman" panose="02020603050405020304" pitchFamily="18" charset="0"/>
              </a:rPr>
              <a:t>End Sub</a:t>
            </a:r>
          </a:p>
          <a:p>
            <a:pPr algn="l"/>
            <a:r>
              <a:rPr lang="en-US" dirty="0">
                <a:solidFill>
                  <a:schemeClr val="tx1"/>
                </a:solidFill>
                <a:latin typeface="Times New Roman" panose="02020603050405020304" pitchFamily="18" charset="0"/>
                <a:cs typeface="Times New Roman" panose="02020603050405020304" pitchFamily="18" charset="0"/>
              </a:rPr>
              <a:t> </a:t>
            </a:r>
          </a:p>
          <a:p>
            <a:pPr algn="l"/>
            <a:r>
              <a:rPr lang="en-US" dirty="0">
                <a:solidFill>
                  <a:schemeClr val="tx1"/>
                </a:solidFill>
                <a:latin typeface="Times New Roman" panose="02020603050405020304" pitchFamily="18" charset="0"/>
                <a:cs typeface="Times New Roman" panose="02020603050405020304" pitchFamily="18" charset="0"/>
              </a:rPr>
              <a:t>* You need to search for an image in your local drive and determine its path.</a:t>
            </a:r>
          </a:p>
          <a:p>
            <a:pPr algn="l"/>
            <a:r>
              <a:rPr lang="en-US" dirty="0">
                <a:solidFill>
                  <a:schemeClr val="tx1"/>
                </a:solidFill>
                <a:latin typeface="Times New Roman" panose="02020603050405020304" pitchFamily="18" charset="0"/>
                <a:cs typeface="Times New Roman" panose="02020603050405020304" pitchFamily="18" charset="0"/>
              </a:rPr>
              <a:t>Running the program will display the same image in the picture box </a:t>
            </a:r>
            <a:endParaRPr lang="en-US"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8129228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143000" y="1219200"/>
            <a:ext cx="8001000" cy="1143000"/>
          </a:xfrm>
        </p:spPr>
        <p:txBody>
          <a:bodyPr>
            <a:normAutofit fontScale="90000"/>
          </a:bodyPr>
          <a:lstStyle/>
          <a:p>
            <a:r>
              <a:rPr lang="en-US" b="1" dirty="0"/>
              <a:t>Loading an Image in a Picture Box using Open File Dialog </a:t>
            </a:r>
            <a:r>
              <a:rPr lang="en-US" b="1" dirty="0" smtClean="0"/>
              <a:t>Control</a:t>
            </a:r>
            <a:endParaRPr lang="en-US" dirty="0"/>
          </a:p>
        </p:txBody>
      </p:sp>
      <p:sp>
        <p:nvSpPr>
          <p:cNvPr id="3" name="Subtitle 2"/>
          <p:cNvSpPr>
            <a:spLocks noGrp="1"/>
          </p:cNvSpPr>
          <p:nvPr>
            <p:ph type="subTitle" idx="1"/>
          </p:nvPr>
        </p:nvSpPr>
        <p:spPr>
          <a:xfrm>
            <a:off x="1219200" y="2362200"/>
            <a:ext cx="7890164" cy="4495800"/>
          </a:xfrm>
        </p:spPr>
        <p:txBody>
          <a:bodyPr>
            <a:normAutofit fontScale="62500" lnSpcReduction="20000"/>
          </a:bodyPr>
          <a:lstStyle/>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We </a:t>
            </a:r>
            <a:r>
              <a:rPr lang="en-US" dirty="0">
                <a:solidFill>
                  <a:schemeClr val="tx1"/>
                </a:solidFill>
                <a:latin typeface="Times New Roman" panose="02020603050405020304" pitchFamily="18" charset="0"/>
                <a:cs typeface="Times New Roman" panose="02020603050405020304" pitchFamily="18" charset="0"/>
              </a:rPr>
              <a:t>have designed the picture viewer interface in lesson 3. Now we shall write code so that the user can browse for the image files in his or her local drives then select a particular image to display in the picture box.</a:t>
            </a:r>
          </a:p>
          <a:p>
            <a:pPr marL="457200" indent="-457200" algn="l" fontAlgn="base">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First, we need to add the </a:t>
            </a:r>
            <a:r>
              <a:rPr lang="en-US" b="1" dirty="0">
                <a:solidFill>
                  <a:schemeClr val="tx1"/>
                </a:solidFill>
                <a:latin typeface="Times New Roman" panose="02020603050405020304" pitchFamily="18" charset="0"/>
                <a:cs typeface="Times New Roman" panose="02020603050405020304" pitchFamily="18" charset="0"/>
              </a:rPr>
              <a:t>OpenFileDialog</a:t>
            </a:r>
            <a:r>
              <a:rPr lang="en-US" dirty="0">
                <a:solidFill>
                  <a:schemeClr val="tx1"/>
                </a:solidFill>
                <a:latin typeface="Times New Roman" panose="02020603050405020304" pitchFamily="18" charset="0"/>
                <a:cs typeface="Times New Roman" panose="02020603050405020304" pitchFamily="18" charset="0"/>
              </a:rPr>
              <a:t> control on the form. This control will be invisible during runtime but it facilitates the process of launching a dialog box and let the user browse his or her local drives; then select and open a file. In order for the OpenFileDialog to display all types of image files, we need to specify the types of image files under the Filter property. Before that, rename OpenFileDialog as OFGSelectImage. Next, right-click on the OpenFileDialog control to access its properties window. Beside the Filter property, specify the image files using the format:</a:t>
            </a:r>
            <a:br>
              <a:rPr lang="en-US"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JPEG Files| *.JPG|GIF Files|*.GIF|WIndows Bitmaps|*.BMP</a:t>
            </a:r>
            <a:r>
              <a:rPr lang="en-US" dirty="0">
                <a:solidFill>
                  <a:schemeClr val="tx1"/>
                </a:solidFill>
                <a:latin typeface="Times New Roman" panose="02020603050405020304" pitchFamily="18" charset="0"/>
                <a:cs typeface="Times New Roman" panose="02020603050405020304" pitchFamily="18" charset="0"/>
              </a:rPr>
              <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These are the common image file formats. Besides that, you also need to delete the default Filename.</a:t>
            </a:r>
          </a:p>
          <a:p>
            <a:pPr marL="457200" indent="-457200" algn="l">
              <a:buFont typeface="Arial" panose="020B0604020202020204" pitchFamily="34" charset="0"/>
              <a:buChar char="•"/>
            </a:pPr>
            <a:endParaRPr lang="en-US"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3739378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endParaRPr lang="en-US" dirty="0"/>
          </a:p>
        </p:txBody>
      </p:sp>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2362200"/>
            <a:ext cx="7061467"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143347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1233055" y="1143000"/>
            <a:ext cx="7904018" cy="1143000"/>
          </a:xfrm>
        </p:spPr>
        <p:txBody>
          <a:bodyPr>
            <a:normAutofit fontScale="90000"/>
          </a:bodyPr>
          <a:lstStyle/>
          <a:p>
            <a:r>
              <a:rPr lang="en-US" sz="3600" dirty="0">
                <a:latin typeface="Times New Roman" panose="02020603050405020304" pitchFamily="18" charset="0"/>
                <a:cs typeface="Times New Roman" panose="02020603050405020304" pitchFamily="18" charset="0"/>
              </a:rPr>
              <a:t>Next, double-click on the </a:t>
            </a:r>
            <a:r>
              <a:rPr lang="en-US" sz="3600" b="1" dirty="0">
                <a:latin typeface="Times New Roman" panose="02020603050405020304" pitchFamily="18" charset="0"/>
                <a:cs typeface="Times New Roman" panose="02020603050405020304" pitchFamily="18" charset="0"/>
              </a:rPr>
              <a:t>View</a:t>
            </a:r>
            <a:r>
              <a:rPr lang="en-US" sz="3600" dirty="0">
                <a:latin typeface="Times New Roman" panose="02020603050405020304" pitchFamily="18" charset="0"/>
                <a:cs typeface="Times New Roman" panose="02020603050405020304" pitchFamily="18" charset="0"/>
              </a:rPr>
              <a:t> button and enter the following code</a:t>
            </a:r>
            <a:r>
              <a:rPr lang="en-US" sz="3600" dirty="0" smtClean="0">
                <a:latin typeface="Times New Roman" panose="02020603050405020304" pitchFamily="18" charset="0"/>
                <a:cs typeface="Times New Roman" panose="02020603050405020304" pitchFamily="18" charset="0"/>
              </a:rPr>
              <a:t>:</a:t>
            </a:r>
            <a:endParaRPr lang="en-US" dirty="0"/>
          </a:p>
        </p:txBody>
      </p:sp>
      <p:sp>
        <p:nvSpPr>
          <p:cNvPr id="3" name="Subtitle 2"/>
          <p:cNvSpPr>
            <a:spLocks noGrp="1"/>
          </p:cNvSpPr>
          <p:nvPr>
            <p:ph type="subTitle" idx="1"/>
          </p:nvPr>
        </p:nvSpPr>
        <p:spPr>
          <a:xfrm>
            <a:off x="1219200" y="2362200"/>
            <a:ext cx="7890164" cy="4495800"/>
          </a:xfrm>
        </p:spPr>
        <p:txBody>
          <a:bodyPr>
            <a:normAutofit/>
          </a:bodyPr>
          <a:lstStyle/>
          <a:p>
            <a:pPr algn="l"/>
            <a:r>
              <a:rPr lang="en-US" sz="2000" dirty="0" smtClean="0">
                <a:solidFill>
                  <a:schemeClr val="tx1"/>
                </a:solidFill>
                <a:latin typeface="Times New Roman" panose="02020603050405020304" pitchFamily="18" charset="0"/>
                <a:cs typeface="Times New Roman" panose="02020603050405020304" pitchFamily="18" charset="0"/>
              </a:rPr>
              <a:t>Private </a:t>
            </a:r>
            <a:r>
              <a:rPr lang="en-US" sz="2000" dirty="0">
                <a:solidFill>
                  <a:schemeClr val="tx1"/>
                </a:solidFill>
                <a:latin typeface="Times New Roman" panose="02020603050405020304" pitchFamily="18" charset="0"/>
                <a:cs typeface="Times New Roman" panose="02020603050405020304" pitchFamily="18" charset="0"/>
              </a:rPr>
              <a:t>Sub Button1_Click(sender As Object, e As EventArgs) Handles Button1.Click</a:t>
            </a:r>
          </a:p>
          <a:p>
            <a:pPr algn="l"/>
            <a:r>
              <a:rPr lang="en-US" sz="2000" dirty="0">
                <a:solidFill>
                  <a:schemeClr val="tx1"/>
                </a:solidFill>
                <a:latin typeface="Times New Roman" panose="02020603050405020304" pitchFamily="18" charset="0"/>
                <a:cs typeface="Times New Roman" panose="02020603050405020304" pitchFamily="18" charset="0"/>
              </a:rPr>
              <a:t>       If </a:t>
            </a:r>
            <a:r>
              <a:rPr lang="en-US" sz="2000" dirty="0" err="1">
                <a:solidFill>
                  <a:schemeClr val="tx1"/>
                </a:solidFill>
                <a:latin typeface="Times New Roman" panose="02020603050405020304" pitchFamily="18" charset="0"/>
                <a:cs typeface="Times New Roman" panose="02020603050405020304" pitchFamily="18" charset="0"/>
              </a:rPr>
              <a:t>OFGSelectImage.ShowDialog</a:t>
            </a:r>
            <a:r>
              <a:rPr lang="en-US" sz="2000" dirty="0">
                <a:solidFill>
                  <a:schemeClr val="tx1"/>
                </a:solidFill>
                <a:latin typeface="Times New Roman" panose="02020603050405020304" pitchFamily="18" charset="0"/>
                <a:cs typeface="Times New Roman" panose="02020603050405020304" pitchFamily="18" charset="0"/>
              </a:rPr>
              <a:t> = </a:t>
            </a:r>
            <a:r>
              <a:rPr lang="en-US" sz="2000" dirty="0" err="1">
                <a:solidFill>
                  <a:schemeClr val="tx1"/>
                </a:solidFill>
                <a:latin typeface="Times New Roman" panose="02020603050405020304" pitchFamily="18" charset="0"/>
                <a:cs typeface="Times New Roman" panose="02020603050405020304" pitchFamily="18" charset="0"/>
              </a:rPr>
              <a:t>Windows.Forms.DialogResult.OK</a:t>
            </a:r>
            <a:r>
              <a:rPr lang="en-US" sz="2000" dirty="0">
                <a:solidFill>
                  <a:schemeClr val="tx1"/>
                </a:solidFill>
                <a:latin typeface="Times New Roman" panose="02020603050405020304" pitchFamily="18" charset="0"/>
                <a:cs typeface="Times New Roman" panose="02020603050405020304" pitchFamily="18" charset="0"/>
              </a:rPr>
              <a:t> Then</a:t>
            </a:r>
            <a:br>
              <a:rPr lang="en-US" sz="2000" dirty="0">
                <a:solidFill>
                  <a:schemeClr val="tx1"/>
                </a:solidFill>
                <a:latin typeface="Times New Roman" panose="02020603050405020304" pitchFamily="18" charset="0"/>
                <a:cs typeface="Times New Roman" panose="02020603050405020304" pitchFamily="18" charset="0"/>
              </a:rPr>
            </a:br>
            <a:r>
              <a:rPr lang="en-US" sz="2000" dirty="0">
                <a:solidFill>
                  <a:schemeClr val="tx1"/>
                </a:solidFill>
                <a:latin typeface="Times New Roman" panose="02020603050405020304" pitchFamily="18" charset="0"/>
                <a:cs typeface="Times New Roman" panose="02020603050405020304" pitchFamily="18" charset="0"/>
              </a:rPr>
              <a:t>            PictureBox1.Image = Image.FromFile(</a:t>
            </a:r>
            <a:r>
              <a:rPr lang="en-US" sz="2000" dirty="0" err="1">
                <a:solidFill>
                  <a:schemeClr val="tx1"/>
                </a:solidFill>
                <a:latin typeface="Times New Roman" panose="02020603050405020304" pitchFamily="18" charset="0"/>
                <a:cs typeface="Times New Roman" panose="02020603050405020304" pitchFamily="18" charset="0"/>
              </a:rPr>
              <a:t>OFGSelectImage.FileName</a:t>
            </a:r>
            <a:r>
              <a:rPr lang="en-US" sz="2000" dirty="0">
                <a:solidFill>
                  <a:schemeClr val="tx1"/>
                </a:solidFill>
                <a:latin typeface="Times New Roman" panose="02020603050405020304" pitchFamily="18" charset="0"/>
                <a:cs typeface="Times New Roman" panose="02020603050405020304" pitchFamily="18" charset="0"/>
              </a:rPr>
              <a:t>)</a:t>
            </a:r>
          </a:p>
          <a:p>
            <a:pPr algn="l"/>
            <a:r>
              <a:rPr lang="en-US" sz="2000" dirty="0">
                <a:solidFill>
                  <a:schemeClr val="tx1"/>
                </a:solidFill>
                <a:latin typeface="Times New Roman" panose="02020603050405020304" pitchFamily="18" charset="0"/>
                <a:cs typeface="Times New Roman" panose="02020603050405020304" pitchFamily="18" charset="0"/>
              </a:rPr>
              <a:t>       End If</a:t>
            </a:r>
            <a:br>
              <a:rPr lang="en-US" sz="2000" dirty="0">
                <a:solidFill>
                  <a:schemeClr val="tx1"/>
                </a:solidFill>
                <a:latin typeface="Times New Roman" panose="02020603050405020304" pitchFamily="18" charset="0"/>
                <a:cs typeface="Times New Roman" panose="02020603050405020304" pitchFamily="18" charset="0"/>
              </a:rPr>
            </a:br>
            <a:r>
              <a:rPr lang="en-US" sz="2000" dirty="0">
                <a:solidFill>
                  <a:schemeClr val="tx1"/>
                </a:solidFill>
                <a:latin typeface="Times New Roman" panose="02020603050405020304" pitchFamily="18" charset="0"/>
                <a:cs typeface="Times New Roman" panose="02020603050405020304" pitchFamily="18" charset="0"/>
              </a:rPr>
              <a:t>End Sub</a:t>
            </a:r>
          </a:p>
          <a:p>
            <a:pPr algn="l"/>
            <a:r>
              <a:rPr lang="en-US" dirty="0">
                <a:solidFill>
                  <a:schemeClr val="tx1"/>
                </a:solidFill>
                <a:latin typeface="Times New Roman" panose="02020603050405020304" pitchFamily="18" charset="0"/>
                <a:cs typeface="Times New Roman" panose="02020603050405020304" pitchFamily="18" charset="0"/>
              </a:rPr>
              <a:t>Press F5 to run the program and click the View button, a dialog box showing all the image files will appear</a:t>
            </a:r>
            <a:endParaRPr lang="en-US"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8817771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0"/>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endParaRPr lang="en-US" dirty="0"/>
          </a:p>
        </p:txBody>
      </p:sp>
      <p:sp>
        <p:nvSpPr>
          <p:cNvPr id="3" name="Subtitle 2"/>
          <p:cNvSpPr>
            <a:spLocks noGrp="1"/>
          </p:cNvSpPr>
          <p:nvPr>
            <p:ph type="subTitle" idx="1"/>
          </p:nvPr>
        </p:nvSpPr>
        <p:spPr>
          <a:xfrm>
            <a:off x="1219200" y="3124200"/>
            <a:ext cx="7890164" cy="3733800"/>
          </a:xfrm>
        </p:spPr>
        <p:txBody>
          <a:bodyPr>
            <a:normAutofit/>
          </a:bodyPr>
          <a:lstStyle/>
          <a:p>
            <a:endParaRPr lang="en-US" b="1" dirty="0">
              <a:solidFill>
                <a:schemeClr val="tx1"/>
              </a:solidFill>
            </a:endParaRPr>
          </a:p>
        </p:txBody>
      </p:sp>
    </p:spTree>
    <p:extLst>
      <p:ext uri="{BB962C8B-B14F-4D97-AF65-F5344CB8AC3E}">
        <p14:creationId xmlns:p14="http://schemas.microsoft.com/office/powerpoint/2010/main" val="30814002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7" y="0"/>
            <a:ext cx="9144000" cy="6858000"/>
          </a:xfrm>
          <a:prstGeom prst="rect">
            <a:avLst/>
          </a:prstGeom>
        </p:spPr>
      </p:pic>
      <p:sp>
        <p:nvSpPr>
          <p:cNvPr id="2" name="Title 1"/>
          <p:cNvSpPr>
            <a:spLocks noGrp="1"/>
          </p:cNvSpPr>
          <p:nvPr>
            <p:ph type="ctrTitle"/>
          </p:nvPr>
        </p:nvSpPr>
        <p:spPr>
          <a:xfrm>
            <a:off x="1233055" y="1143000"/>
            <a:ext cx="7904018" cy="838200"/>
          </a:xfrm>
        </p:spPr>
        <p:txBody>
          <a:bodyPr/>
          <a:lstStyle/>
          <a:p>
            <a:r>
              <a:rPr lang="en-US" dirty="0" smtClean="0"/>
              <a:t>Code the Button</a:t>
            </a:r>
            <a:endParaRPr lang="en-US" dirty="0"/>
          </a:p>
        </p:txBody>
      </p:sp>
      <p:sp>
        <p:nvSpPr>
          <p:cNvPr id="3" name="Subtitle 2"/>
          <p:cNvSpPr>
            <a:spLocks noGrp="1"/>
          </p:cNvSpPr>
          <p:nvPr>
            <p:ph type="subTitle" idx="1"/>
          </p:nvPr>
        </p:nvSpPr>
        <p:spPr>
          <a:xfrm>
            <a:off x="1219200" y="1905000"/>
            <a:ext cx="7924800" cy="1676400"/>
          </a:xfrm>
        </p:spPr>
        <p:txBody>
          <a:bodyPr>
            <a:noAutofit/>
          </a:bodyPr>
          <a:lstStyle/>
          <a:p>
            <a:pPr marL="457200" indent="-457200" algn="l" fontAlgn="base">
              <a:buFont typeface="Arial" panose="020B0604020202020204" pitchFamily="34" charset="0"/>
              <a:buChar char="•"/>
            </a:pPr>
            <a:r>
              <a:rPr lang="en-US" sz="2400" dirty="0">
                <a:solidFill>
                  <a:schemeClr val="tx1"/>
                </a:solidFill>
                <a:latin typeface="Times New Roman" panose="02020603050405020304" pitchFamily="18" charset="0"/>
                <a:cs typeface="Times New Roman" panose="02020603050405020304" pitchFamily="18" charset="0"/>
              </a:rPr>
              <a:t>Now click on the OK button to bring up the code </a:t>
            </a:r>
            <a:r>
              <a:rPr lang="en-US" sz="2400" dirty="0" smtClean="0">
                <a:solidFill>
                  <a:schemeClr val="tx1"/>
                </a:solidFill>
                <a:latin typeface="Times New Roman" panose="02020603050405020304" pitchFamily="18" charset="0"/>
                <a:cs typeface="Times New Roman" panose="02020603050405020304" pitchFamily="18" charset="0"/>
              </a:rPr>
              <a:t>window</a:t>
            </a:r>
          </a:p>
          <a:p>
            <a:pPr marL="457200" indent="-457200" algn="l" fontAlgn="base">
              <a:buFont typeface="Arial" panose="020B0604020202020204" pitchFamily="34" charset="0"/>
              <a:buChar char="•"/>
            </a:pPr>
            <a:r>
              <a:rPr lang="en-US" sz="2400" dirty="0">
                <a:solidFill>
                  <a:schemeClr val="tx1"/>
                </a:solidFill>
                <a:latin typeface="Times New Roman" panose="02020603050405020304" pitchFamily="18" charset="0"/>
                <a:cs typeface="Times New Roman" panose="02020603050405020304" pitchFamily="18" charset="0"/>
              </a:rPr>
              <a:t>E</a:t>
            </a:r>
            <a:r>
              <a:rPr lang="en-US" sz="2400" dirty="0" smtClean="0">
                <a:solidFill>
                  <a:schemeClr val="tx1"/>
                </a:solidFill>
                <a:latin typeface="Times New Roman" panose="02020603050405020304" pitchFamily="18" charset="0"/>
                <a:cs typeface="Times New Roman" panose="02020603050405020304" pitchFamily="18" charset="0"/>
              </a:rPr>
              <a:t>nter </a:t>
            </a:r>
            <a:r>
              <a:rPr lang="en-US" sz="2400" dirty="0">
                <a:solidFill>
                  <a:schemeClr val="tx1"/>
                </a:solidFill>
                <a:latin typeface="Times New Roman" panose="02020603050405020304" pitchFamily="18" charset="0"/>
                <a:cs typeface="Times New Roman" panose="02020603050405020304" pitchFamily="18" charset="0"/>
              </a:rPr>
              <a:t>the following statement between Private Sub and End Sub </a:t>
            </a:r>
            <a:r>
              <a:rPr lang="en-US" sz="2400" dirty="0" smtClean="0">
                <a:solidFill>
                  <a:schemeClr val="tx1"/>
                </a:solidFill>
                <a:latin typeface="Times New Roman" panose="02020603050405020304" pitchFamily="18" charset="0"/>
                <a:cs typeface="Times New Roman" panose="02020603050405020304" pitchFamily="18" charset="0"/>
              </a:rPr>
              <a:t>procedure</a:t>
            </a:r>
          </a:p>
          <a:p>
            <a:pPr algn="l" fontAlgn="base"/>
            <a:r>
              <a:rPr lang="en-US" sz="2400" dirty="0" smtClean="0">
                <a:solidFill>
                  <a:schemeClr val="tx1"/>
                </a:solidFill>
                <a:latin typeface="Times New Roman" panose="02020603050405020304" pitchFamily="18" charset="0"/>
                <a:cs typeface="Times New Roman" panose="02020603050405020304" pitchFamily="18" charset="0"/>
              </a:rPr>
              <a:t>MsgBox</a:t>
            </a:r>
            <a:r>
              <a:rPr lang="en-US" sz="2400" dirty="0">
                <a:solidFill>
                  <a:schemeClr val="tx1"/>
                </a:solidFill>
                <a:latin typeface="Times New Roman" panose="02020603050405020304" pitchFamily="18" charset="0"/>
                <a:cs typeface="Times New Roman" panose="02020603050405020304" pitchFamily="18" charset="0"/>
              </a:rPr>
              <a:t>(“My First Visual Basic 2013 Program”)</a:t>
            </a:r>
            <a:endParaRPr lang="en-US" sz="2400" b="1" dirty="0">
              <a:solidFill>
                <a:schemeClr val="tx1"/>
              </a:solidFill>
              <a:latin typeface="Times New Roman" panose="02020603050405020304" pitchFamily="18" charset="0"/>
              <a:cs typeface="Times New Roman" panose="02020603050405020304" pitchFamily="18" charset="0"/>
            </a:endParaRP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3581400"/>
            <a:ext cx="6705600" cy="3311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48044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7" y="0"/>
            <a:ext cx="9144000" cy="6858000"/>
          </a:xfrm>
          <a:prstGeom prst="rect">
            <a:avLst/>
          </a:prstGeom>
        </p:spPr>
      </p:pic>
      <p:sp>
        <p:nvSpPr>
          <p:cNvPr id="2" name="Title 1"/>
          <p:cNvSpPr>
            <a:spLocks noGrp="1"/>
          </p:cNvSpPr>
          <p:nvPr>
            <p:ph type="ctrTitle"/>
          </p:nvPr>
        </p:nvSpPr>
        <p:spPr>
          <a:xfrm>
            <a:off x="1233055" y="1143000"/>
            <a:ext cx="7904018" cy="1143000"/>
          </a:xfrm>
        </p:spPr>
        <p:txBody>
          <a:bodyPr/>
          <a:lstStyle/>
          <a:p>
            <a:r>
              <a:rPr lang="en-US" dirty="0" smtClean="0">
                <a:latin typeface="Times New Roman" panose="02020603050405020304" pitchFamily="18" charset="0"/>
                <a:cs typeface="Times New Roman" panose="02020603050405020304" pitchFamily="18" charset="0"/>
              </a:rPr>
              <a:t>Run the Program</a:t>
            </a:r>
            <a:endParaRPr lang="en-US"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1219200" y="2133600"/>
            <a:ext cx="7924800" cy="1905000"/>
          </a:xfrm>
        </p:spPr>
        <p:txBody>
          <a:bodyPr>
            <a:normAutofit fontScale="85000" lnSpcReduction="10000"/>
          </a:bodyPr>
          <a:lstStyle/>
          <a:p>
            <a:pPr marL="457200" indent="-457200" algn="l">
              <a:buFont typeface="Arial" panose="020B0604020202020204" pitchFamily="34" charset="0"/>
              <a:buChar char="•"/>
            </a:pPr>
            <a:r>
              <a:rPr lang="en-US" dirty="0">
                <a:solidFill>
                  <a:schemeClr val="tx1"/>
                </a:solidFill>
              </a:rPr>
              <a:t>Now click on the Start on the toolbar or press F5 to run the program then click on the OK </a:t>
            </a:r>
            <a:r>
              <a:rPr lang="en-US" dirty="0" smtClean="0">
                <a:solidFill>
                  <a:schemeClr val="tx1"/>
                </a:solidFill>
              </a:rPr>
              <a:t>button</a:t>
            </a:r>
          </a:p>
          <a:p>
            <a:pPr marL="457200" indent="-457200" algn="l">
              <a:buFont typeface="Arial" panose="020B0604020202020204" pitchFamily="34" charset="0"/>
              <a:buChar char="•"/>
            </a:pPr>
            <a:r>
              <a:rPr lang="en-US" dirty="0" smtClean="0">
                <a:solidFill>
                  <a:schemeClr val="tx1"/>
                </a:solidFill>
              </a:rPr>
              <a:t>A dialog </a:t>
            </a:r>
            <a:r>
              <a:rPr lang="en-US" dirty="0">
                <a:solidFill>
                  <a:schemeClr val="tx1"/>
                </a:solidFill>
              </a:rPr>
              <a:t>box that displays the “My First Visual Basic 2013 Program″ message will </a:t>
            </a:r>
            <a:r>
              <a:rPr lang="en-US" dirty="0" smtClean="0">
                <a:solidFill>
                  <a:schemeClr val="tx1"/>
                </a:solidFill>
              </a:rPr>
              <a:t>appear</a:t>
            </a:r>
            <a:endParaRPr lang="en-US" dirty="0">
              <a:solidFill>
                <a:schemeClr val="tx1"/>
              </a:solidFill>
            </a:endParaRPr>
          </a:p>
          <a:p>
            <a:endParaRPr lang="en-US" b="1" dirty="0">
              <a:solidFill>
                <a:schemeClr val="tx1"/>
              </a:solidFill>
            </a:endParaRPr>
          </a:p>
        </p:txBody>
      </p:sp>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0032" y="3810000"/>
            <a:ext cx="3097789" cy="1926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85800" y="5943600"/>
            <a:ext cx="8458200" cy="707886"/>
          </a:xfrm>
          <a:prstGeom prst="rect">
            <a:avLst/>
          </a:prstGeom>
          <a:noFill/>
        </p:spPr>
        <p:txBody>
          <a:bodyPr wrap="square" rtlCol="0">
            <a:spAutoFit/>
          </a:bodyPr>
          <a:lstStyle/>
          <a:p>
            <a:r>
              <a:rPr lang="en-US" sz="2000" dirty="0">
                <a:latin typeface="Times New Roman" panose="02020603050405020304" pitchFamily="18" charset="0"/>
                <a:cs typeface="Times New Roman" panose="02020603050405020304" pitchFamily="18" charset="0"/>
              </a:rPr>
              <a:t>The function MsgBox is a built-in function of Visual Basic 2013 and it will display the text enclosed within the brackets.</a:t>
            </a:r>
          </a:p>
        </p:txBody>
      </p:sp>
    </p:spTree>
    <p:extLst>
      <p:ext uri="{BB962C8B-B14F-4D97-AF65-F5344CB8AC3E}">
        <p14:creationId xmlns:p14="http://schemas.microsoft.com/office/powerpoint/2010/main" val="910520348"/>
      </p:ext>
    </p:extLst>
  </p:cSld>
  <p:clrMapOvr>
    <a:masterClrMapping/>
  </p:clrMapOvr>
  <p:timing>
    <p:tnLst>
      <p:par>
        <p:cTn id="1" dur="indefinite" restart="never" nodeType="tmRoot"/>
      </p:par>
    </p:tnLst>
  </p:timing>
</p:sld>
</file>

<file path=ppt/theme/theme1.xml><?xml version="1.0" encoding="utf-8"?>
<a:theme xmlns:a="http://schemas.openxmlformats.org/drawingml/2006/main" name="Unit 1 Introduction to Environmen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Unit 1 Introduction to Environment</Template>
  <TotalTime>765</TotalTime>
  <Words>2563</Words>
  <Application>Microsoft Office PowerPoint</Application>
  <PresentationFormat>On-screen Show (4:3)</PresentationFormat>
  <Paragraphs>272</Paragraphs>
  <Slides>74</Slides>
  <Notes>0</Notes>
  <HiddenSlides>0</HiddenSlides>
  <MMClips>0</MMClips>
  <ScaleCrop>false</ScaleCrop>
  <HeadingPairs>
    <vt:vector size="4" baseType="variant">
      <vt:variant>
        <vt:lpstr>Theme</vt:lpstr>
      </vt:variant>
      <vt:variant>
        <vt:i4>1</vt:i4>
      </vt:variant>
      <vt:variant>
        <vt:lpstr>Slide Titles</vt:lpstr>
      </vt:variant>
      <vt:variant>
        <vt:i4>74</vt:i4>
      </vt:variant>
    </vt:vector>
  </HeadingPairs>
  <TitlesOfParts>
    <vt:vector size="75" baseType="lpstr">
      <vt:lpstr>Unit 1 Introduction to Environment</vt:lpstr>
      <vt:lpstr>UNIT 1</vt:lpstr>
      <vt:lpstr>Visual Studio Express 2013 for Windows</vt:lpstr>
      <vt:lpstr>Visual Studio 2013 Integrated Development Environment</vt:lpstr>
      <vt:lpstr>Creating a New Project in Visual Studio 2013</vt:lpstr>
      <vt:lpstr>Ctrl + Alt + x</vt:lpstr>
      <vt:lpstr>VB2013 IDE comprises a few windows</vt:lpstr>
      <vt:lpstr>Creating Your First Program</vt:lpstr>
      <vt:lpstr>Code the Button</vt:lpstr>
      <vt:lpstr>Run the Program</vt:lpstr>
      <vt:lpstr>Congratulations!!!</vt:lpstr>
      <vt:lpstr>UNIT 1</vt:lpstr>
      <vt:lpstr>GUI</vt:lpstr>
      <vt:lpstr>Steps for Programming in Visual Basic</vt:lpstr>
      <vt:lpstr>Changing the Properties of the Default-Form on User Interface</vt:lpstr>
      <vt:lpstr>Create the following Program</vt:lpstr>
      <vt:lpstr>Changing the Properties of the Default-Form at Run-Time on User Interface</vt:lpstr>
      <vt:lpstr>Code</vt:lpstr>
      <vt:lpstr>UNIT 1</vt:lpstr>
      <vt:lpstr>Controls</vt:lpstr>
      <vt:lpstr>Positioning the Toolbox</vt:lpstr>
      <vt:lpstr>ToolBox </vt:lpstr>
      <vt:lpstr>Docking the ToolBox</vt:lpstr>
      <vt:lpstr>ToolBox</vt:lpstr>
      <vt:lpstr>Adding Controls to the Form and Changing Their Properties</vt:lpstr>
      <vt:lpstr>Changing Objects Properties</vt:lpstr>
      <vt:lpstr>Naming Objects</vt:lpstr>
      <vt:lpstr>UNIT 1</vt:lpstr>
      <vt:lpstr>The Concept of Event-Driven Programming</vt:lpstr>
      <vt:lpstr>Event</vt:lpstr>
      <vt:lpstr>Writing VB Code</vt:lpstr>
      <vt:lpstr>Form_Load</vt:lpstr>
      <vt:lpstr>MsgBox( ) </vt:lpstr>
      <vt:lpstr>Private and Public</vt:lpstr>
      <vt:lpstr>Arithmetic</vt:lpstr>
      <vt:lpstr>Me.Close()</vt:lpstr>
      <vt:lpstr>UNIT 1</vt:lpstr>
      <vt:lpstr>Working with Controls</vt:lpstr>
      <vt:lpstr>Text Box</vt:lpstr>
      <vt:lpstr>Example of Text Box</vt:lpstr>
      <vt:lpstr>OUTPUT</vt:lpstr>
      <vt:lpstr>The Label</vt:lpstr>
      <vt:lpstr>Example using Labels</vt:lpstr>
      <vt:lpstr>The Code</vt:lpstr>
      <vt:lpstr>Output</vt:lpstr>
      <vt:lpstr>UNIT 1</vt:lpstr>
      <vt:lpstr>List box and Combo box</vt:lpstr>
      <vt:lpstr>The List Box</vt:lpstr>
      <vt:lpstr>Adding Items to a List Box</vt:lpstr>
      <vt:lpstr>After clicking on the OK button, the items will be displayed in the text box</vt:lpstr>
      <vt:lpstr>*Items can also be added at runtime using the Add( ) method.</vt:lpstr>
      <vt:lpstr>To add an item to a list box, you can use the following syntax:</vt:lpstr>
      <vt:lpstr>You can also let the user add their own items using the InputBox function </vt:lpstr>
      <vt:lpstr>Removing Items from a List Box</vt:lpstr>
      <vt:lpstr>To remove the items at runtime, use the Remove method</vt:lpstr>
      <vt:lpstr>To clear all the items at once, use the clear method</vt:lpstr>
      <vt:lpstr>Combo Box</vt:lpstr>
      <vt:lpstr>Adding Items to a Combo Box</vt:lpstr>
      <vt:lpstr>PowerPoint Presentation</vt:lpstr>
      <vt:lpstr>Besides, you may add items using the Add() method. </vt:lpstr>
      <vt:lpstr>You can also allow the user to add their own items using the InputBox function</vt:lpstr>
      <vt:lpstr>Removing Items from a Combo Box</vt:lpstr>
      <vt:lpstr>Removing Items from a Combo Box</vt:lpstr>
      <vt:lpstr>To clear all the items at once, use the clear method</vt:lpstr>
      <vt:lpstr>UNIT 1</vt:lpstr>
      <vt:lpstr>Displaying Images in the Picture Box</vt:lpstr>
      <vt:lpstr>Loading an Image in a Picture Box</vt:lpstr>
      <vt:lpstr>Image Property</vt:lpstr>
      <vt:lpstr>Next, click on the grey button on its right to bring out the “Select Source” dialog box </vt:lpstr>
      <vt:lpstr>Now select local source and click on the Import button to view the available image files in your local drives </vt:lpstr>
      <vt:lpstr>Loading an Image at Runtime</vt:lpstr>
      <vt:lpstr>Loading an Image in a Picture Box using Open File Dialog Control</vt:lpstr>
      <vt:lpstr>PowerPoint Presentation</vt:lpstr>
      <vt:lpstr>Next, double-click on the View button and enter the following code: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dc:title>
  <dc:creator>Administrator</dc:creator>
  <cp:lastModifiedBy>Administrator</cp:lastModifiedBy>
  <cp:revision>54</cp:revision>
  <cp:lastPrinted>2017-03-29T12:26:47Z</cp:lastPrinted>
  <dcterms:created xsi:type="dcterms:W3CDTF">2016-08-04T00:44:50Z</dcterms:created>
  <dcterms:modified xsi:type="dcterms:W3CDTF">2017-03-29T12:28:45Z</dcterms:modified>
</cp:coreProperties>
</file>